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8"/>
  </p:notesMasterIdLst>
  <p:handoutMasterIdLst>
    <p:handoutMasterId r:id="rId69"/>
  </p:handoutMasterIdLst>
  <p:sldIdLst>
    <p:sldId id="256" r:id="rId2"/>
    <p:sldId id="463" r:id="rId3"/>
    <p:sldId id="407" r:id="rId4"/>
    <p:sldId id="414" r:id="rId5"/>
    <p:sldId id="413" r:id="rId6"/>
    <p:sldId id="464" r:id="rId7"/>
    <p:sldId id="415" r:id="rId8"/>
    <p:sldId id="416" r:id="rId9"/>
    <p:sldId id="465" r:id="rId10"/>
    <p:sldId id="417" r:id="rId11"/>
    <p:sldId id="484" r:id="rId12"/>
    <p:sldId id="418" r:id="rId13"/>
    <p:sldId id="419" r:id="rId14"/>
    <p:sldId id="420" r:id="rId15"/>
    <p:sldId id="421" r:id="rId16"/>
    <p:sldId id="422" r:id="rId17"/>
    <p:sldId id="423" r:id="rId18"/>
    <p:sldId id="466" r:id="rId19"/>
    <p:sldId id="425" r:id="rId20"/>
    <p:sldId id="427" r:id="rId21"/>
    <p:sldId id="428" r:id="rId22"/>
    <p:sldId id="435" r:id="rId23"/>
    <p:sldId id="429" r:id="rId24"/>
    <p:sldId id="447" r:id="rId25"/>
    <p:sldId id="433" r:id="rId26"/>
    <p:sldId id="434" r:id="rId27"/>
    <p:sldId id="436" r:id="rId28"/>
    <p:sldId id="437" r:id="rId29"/>
    <p:sldId id="438" r:id="rId30"/>
    <p:sldId id="439" r:id="rId31"/>
    <p:sldId id="440" r:id="rId32"/>
    <p:sldId id="441" r:id="rId33"/>
    <p:sldId id="446" r:id="rId34"/>
    <p:sldId id="442" r:id="rId35"/>
    <p:sldId id="444" r:id="rId36"/>
    <p:sldId id="443" r:id="rId37"/>
    <p:sldId id="467" r:id="rId38"/>
    <p:sldId id="468" r:id="rId39"/>
    <p:sldId id="478" r:id="rId40"/>
    <p:sldId id="469" r:id="rId41"/>
    <p:sldId id="476" r:id="rId42"/>
    <p:sldId id="477" r:id="rId43"/>
    <p:sldId id="470" r:id="rId44"/>
    <p:sldId id="448" r:id="rId45"/>
    <p:sldId id="471" r:id="rId46"/>
    <p:sldId id="472" r:id="rId47"/>
    <p:sldId id="473" r:id="rId48"/>
    <p:sldId id="479" r:id="rId49"/>
    <p:sldId id="474" r:id="rId50"/>
    <p:sldId id="475" r:id="rId51"/>
    <p:sldId id="480" r:id="rId52"/>
    <p:sldId id="481" r:id="rId53"/>
    <p:sldId id="482" r:id="rId54"/>
    <p:sldId id="483" r:id="rId55"/>
    <p:sldId id="453" r:id="rId56"/>
    <p:sldId id="454" r:id="rId57"/>
    <p:sldId id="455" r:id="rId58"/>
    <p:sldId id="456" r:id="rId59"/>
    <p:sldId id="457" r:id="rId60"/>
    <p:sldId id="458" r:id="rId61"/>
    <p:sldId id="459" r:id="rId62"/>
    <p:sldId id="460" r:id="rId63"/>
    <p:sldId id="461" r:id="rId64"/>
    <p:sldId id="462" r:id="rId65"/>
    <p:sldId id="377" r:id="rId66"/>
    <p:sldId id="270" r:id="rId6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CC"/>
    <a:srgbClr val="00FF00"/>
    <a:srgbClr val="CC0000"/>
    <a:srgbClr val="FF66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p:cViewPr varScale="1">
        <p:scale>
          <a:sx n="116" d="100"/>
          <a:sy n="116" d="100"/>
        </p:scale>
        <p:origin x="1386"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A31A0C3-11C1-93E5-6742-801E3213A1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xmlns="" id="{9BDD833D-C344-2658-39B7-7B3E5396F3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r>
              <a:rPr lang="en-IN"/>
              <a:t>04-11-2020</a:t>
            </a:r>
          </a:p>
        </p:txBody>
      </p:sp>
      <p:sp>
        <p:nvSpPr>
          <p:cNvPr id="4" name="Footer Placeholder 3">
            <a:extLst>
              <a:ext uri="{FF2B5EF4-FFF2-40B4-BE49-F238E27FC236}">
                <a16:creationId xmlns:a16="http://schemas.microsoft.com/office/drawing/2014/main" xmlns="" id="{3380D1DF-ED7D-E293-D8C4-C71D06C2AB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IN"/>
              <a:t>MRU</a:t>
            </a:r>
          </a:p>
        </p:txBody>
      </p:sp>
      <p:sp>
        <p:nvSpPr>
          <p:cNvPr id="5" name="Slide Number Placeholder 4">
            <a:extLst>
              <a:ext uri="{FF2B5EF4-FFF2-40B4-BE49-F238E27FC236}">
                <a16:creationId xmlns:a16="http://schemas.microsoft.com/office/drawing/2014/main" xmlns="" id="{C872B6F9-FD93-3457-CB0B-6BB9573820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C77BC688-1232-4105-8210-B862ECD5CDFB}" type="slidenum">
              <a:rPr lang="en-IN"/>
              <a:pPr>
                <a:defRPr/>
              </a:pPr>
              <a:t>‹#›</a:t>
            </a:fld>
            <a:endParaRPr lang="en-IN"/>
          </a:p>
        </p:txBody>
      </p:sp>
    </p:spTree>
    <p:extLst>
      <p:ext uri="{BB962C8B-B14F-4D97-AF65-F5344CB8AC3E}">
        <p14:creationId xmlns:p14="http://schemas.microsoft.com/office/powerpoint/2010/main" val="3689502159"/>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3FBAAB6-B0D5-FBFB-1BC2-FF7AD2F3E7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xmlns="" id="{30F99EB9-DDF6-8922-DBA6-F7BD1EF4EEA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r>
              <a:rPr lang="en-IN"/>
              <a:t>04-11-2020</a:t>
            </a:r>
          </a:p>
        </p:txBody>
      </p:sp>
      <p:sp>
        <p:nvSpPr>
          <p:cNvPr id="4" name="Slide Image Placeholder 3">
            <a:extLst>
              <a:ext uri="{FF2B5EF4-FFF2-40B4-BE49-F238E27FC236}">
                <a16:creationId xmlns:a16="http://schemas.microsoft.com/office/drawing/2014/main" xmlns="" id="{4A5B5A6F-8449-ABDD-4ACF-AE865FAA5747}"/>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xmlns="" id="{08E30A48-2757-A22E-6B37-12042AF71D2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xmlns="" id="{8933E82E-5AD7-7111-33A2-79717DFE834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IN"/>
              <a:t>MRU</a:t>
            </a:r>
          </a:p>
        </p:txBody>
      </p:sp>
      <p:sp>
        <p:nvSpPr>
          <p:cNvPr id="7" name="Slide Number Placeholder 6">
            <a:extLst>
              <a:ext uri="{FF2B5EF4-FFF2-40B4-BE49-F238E27FC236}">
                <a16:creationId xmlns:a16="http://schemas.microsoft.com/office/drawing/2014/main" xmlns="" id="{DB13E390-FB76-E622-224C-50E34CFB09B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B9BEB835-1571-4062-BA54-F398F7190357}" type="slidenum">
              <a:rPr lang="en-IN"/>
              <a:pPr>
                <a:defRPr/>
              </a:pPr>
              <a:t>‹#›</a:t>
            </a:fld>
            <a:endParaRPr lang="en-IN"/>
          </a:p>
        </p:txBody>
      </p:sp>
    </p:spTree>
    <p:extLst>
      <p:ext uri="{BB962C8B-B14F-4D97-AF65-F5344CB8AC3E}">
        <p14:creationId xmlns:p14="http://schemas.microsoft.com/office/powerpoint/2010/main" val="475688356"/>
      </p:ext>
    </p:extLst>
  </p:cSld>
  <p:clrMap bg1="lt1" tx1="dk1" bg2="lt2" tx2="dk2" accent1="accent1" accent2="accent2" accent3="accent3" accent4="accent4" accent5="accent5" accent6="accent6" hlink="hlink" folHlink="folHlink"/>
  <p:hf sldNum="0" hd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xmlns="" id="{514906FB-20FA-C050-B56C-CE43DAC08D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xmlns="" id="{7ED2194E-1E46-B7BA-55D3-C61A9E3273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2292" name="Date Placeholder 3">
            <a:extLst>
              <a:ext uri="{FF2B5EF4-FFF2-40B4-BE49-F238E27FC236}">
                <a16:creationId xmlns:a16="http://schemas.microsoft.com/office/drawing/2014/main" xmlns="" id="{953F1E76-8310-1314-D31B-13CF9EF2C854}"/>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a:t>04-11-2020</a:t>
            </a:r>
          </a:p>
        </p:txBody>
      </p:sp>
      <p:sp>
        <p:nvSpPr>
          <p:cNvPr id="12293" name="Footer Placeholder 4">
            <a:extLst>
              <a:ext uri="{FF2B5EF4-FFF2-40B4-BE49-F238E27FC236}">
                <a16:creationId xmlns:a16="http://schemas.microsoft.com/office/drawing/2014/main" xmlns="" id="{641588B9-139C-94BC-FAB9-93AC04984F3F}"/>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a:t>MRU</a:t>
            </a:r>
          </a:p>
        </p:txBody>
      </p:sp>
    </p:spTree>
    <p:extLst>
      <p:ext uri="{BB962C8B-B14F-4D97-AF65-F5344CB8AC3E}">
        <p14:creationId xmlns:p14="http://schemas.microsoft.com/office/powerpoint/2010/main" val="313342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0"/>
          </p:nvPr>
        </p:nvSpPr>
        <p:spPr/>
        <p:txBody>
          <a:bodyPr/>
          <a:lstStyle/>
          <a:p>
            <a:pPr>
              <a:defRPr/>
            </a:pPr>
            <a:r>
              <a:rPr lang="en-IN" smtClean="0"/>
              <a:t>04-11-2020</a:t>
            </a:r>
            <a:endParaRPr lang="en-IN"/>
          </a:p>
        </p:txBody>
      </p:sp>
      <p:sp>
        <p:nvSpPr>
          <p:cNvPr id="5" name="Footer Placeholder 4"/>
          <p:cNvSpPr>
            <a:spLocks noGrp="1"/>
          </p:cNvSpPr>
          <p:nvPr>
            <p:ph type="ftr" sz="quarter" idx="11"/>
          </p:nvPr>
        </p:nvSpPr>
        <p:spPr/>
        <p:txBody>
          <a:bodyPr/>
          <a:lstStyle/>
          <a:p>
            <a:pPr>
              <a:defRPr/>
            </a:pPr>
            <a:r>
              <a:rPr lang="en-IN" smtClean="0"/>
              <a:t>MRU</a:t>
            </a:r>
            <a:endParaRPr lang="en-IN"/>
          </a:p>
        </p:txBody>
      </p:sp>
    </p:spTree>
    <p:extLst>
      <p:ext uri="{BB962C8B-B14F-4D97-AF65-F5344CB8AC3E}">
        <p14:creationId xmlns:p14="http://schemas.microsoft.com/office/powerpoint/2010/main" val="1446712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727EEB0-AFDF-BE28-3E69-08B90B4C6DB8}"/>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2">
            <a:extLst>
              <a:ext uri="{FF2B5EF4-FFF2-40B4-BE49-F238E27FC236}">
                <a16:creationId xmlns:a16="http://schemas.microsoft.com/office/drawing/2014/main" xmlns="" id="{0FCF44FF-5C1B-6715-F892-A0FE92E2945B}"/>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xmlns="" id="{F9EFF6B5-2C7A-6F66-15FB-9FCFE91852BC}"/>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xmlns="" id="{4ADB585A-DB75-8098-71DE-2C765C06C274}"/>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traight Connector 5">
            <a:extLst>
              <a:ext uri="{FF2B5EF4-FFF2-40B4-BE49-F238E27FC236}">
                <a16:creationId xmlns:a16="http://schemas.microsoft.com/office/drawing/2014/main" xmlns="" id="{38014A61-39D1-B77D-7B0C-F036C41EFAE8}"/>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7" name="Straight Connector 6">
            <a:extLst>
              <a:ext uri="{FF2B5EF4-FFF2-40B4-BE49-F238E27FC236}">
                <a16:creationId xmlns:a16="http://schemas.microsoft.com/office/drawing/2014/main" xmlns="" id="{555DD386-87E7-F0E5-7419-3D7E35C979E4}"/>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 name="Straight Connector 9">
            <a:extLst>
              <a:ext uri="{FF2B5EF4-FFF2-40B4-BE49-F238E27FC236}">
                <a16:creationId xmlns:a16="http://schemas.microsoft.com/office/drawing/2014/main" xmlns="" id="{9A31AC39-95C9-1258-FD6A-571CE5BBDB78}"/>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1" name="Straight Connector 10">
            <a:extLst>
              <a:ext uri="{FF2B5EF4-FFF2-40B4-BE49-F238E27FC236}">
                <a16:creationId xmlns:a16="http://schemas.microsoft.com/office/drawing/2014/main" xmlns="" id="{B39C3F64-A984-42D8-C1CB-66C145D4F8F6}"/>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2" name="Straight Connector 11">
            <a:extLst>
              <a:ext uri="{FF2B5EF4-FFF2-40B4-BE49-F238E27FC236}">
                <a16:creationId xmlns:a16="http://schemas.microsoft.com/office/drawing/2014/main" xmlns="" id="{DECC6B56-30B3-3C74-50DC-F378FED20FE2}"/>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3" name="Straight Connector 12">
            <a:extLst>
              <a:ext uri="{FF2B5EF4-FFF2-40B4-BE49-F238E27FC236}">
                <a16:creationId xmlns:a16="http://schemas.microsoft.com/office/drawing/2014/main" xmlns="" id="{9D6F5507-9A78-A76C-BBFA-82F109CC6578}"/>
              </a:ext>
            </a:extLst>
          </p:cNvPr>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4" name="Rectangle 13">
            <a:extLst>
              <a:ext uri="{FF2B5EF4-FFF2-40B4-BE49-F238E27FC236}">
                <a16:creationId xmlns:a16="http://schemas.microsoft.com/office/drawing/2014/main" xmlns="" id="{8C6B4A79-084D-78DC-BB94-970504E46696}"/>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Oval 14">
            <a:extLst>
              <a:ext uri="{FF2B5EF4-FFF2-40B4-BE49-F238E27FC236}">
                <a16:creationId xmlns:a16="http://schemas.microsoft.com/office/drawing/2014/main" xmlns="" id="{5A391A97-93D6-8BD9-90B5-2918B7836C89}"/>
              </a:ext>
            </a:extLst>
          </p:cNvPr>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Oval 15">
            <a:extLst>
              <a:ext uri="{FF2B5EF4-FFF2-40B4-BE49-F238E27FC236}">
                <a16:creationId xmlns:a16="http://schemas.microsoft.com/office/drawing/2014/main" xmlns="" id="{DC38E64B-A5C0-767F-44E3-FF37785510F8}"/>
              </a:ext>
            </a:extLst>
          </p:cNvPr>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Oval 16">
            <a:extLst>
              <a:ext uri="{FF2B5EF4-FFF2-40B4-BE49-F238E27FC236}">
                <a16:creationId xmlns:a16="http://schemas.microsoft.com/office/drawing/2014/main" xmlns="" id="{BF62A43E-4512-638C-EB63-A1DB5D6DA2A2}"/>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Oval 17">
            <a:extLst>
              <a:ext uri="{FF2B5EF4-FFF2-40B4-BE49-F238E27FC236}">
                <a16:creationId xmlns:a16="http://schemas.microsoft.com/office/drawing/2014/main" xmlns="" id="{15F1E644-B60D-945A-3529-D8F78DB19C2F}"/>
              </a:ext>
            </a:extLst>
          </p:cNvPr>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Oval 18">
            <a:extLst>
              <a:ext uri="{FF2B5EF4-FFF2-40B4-BE49-F238E27FC236}">
                <a16:creationId xmlns:a16="http://schemas.microsoft.com/office/drawing/2014/main" xmlns="" id="{057B0800-68B4-972A-7780-5AAF09C06866}"/>
              </a:ext>
            </a:extLst>
          </p:cNvPr>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Title 7"/>
          <p:cNvSpPr>
            <a:spLocks noGrp="1"/>
          </p:cNvSpPr>
          <p:nvPr>
            <p:ph type="ctrTitle"/>
          </p:nvPr>
        </p:nvSpPr>
        <p:spPr>
          <a:xfrm>
            <a:off x="2286000" y="3124200"/>
            <a:ext cx="61722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0" name="Date Placeholder 27">
            <a:extLst>
              <a:ext uri="{FF2B5EF4-FFF2-40B4-BE49-F238E27FC236}">
                <a16:creationId xmlns:a16="http://schemas.microsoft.com/office/drawing/2014/main" xmlns="" id="{40CFE946-88FD-A49B-D018-2C601C192CD2}"/>
              </a:ext>
            </a:extLst>
          </p:cNvPr>
          <p:cNvSpPr>
            <a:spLocks noGrp="1"/>
          </p:cNvSpPr>
          <p:nvPr>
            <p:ph type="dt" sz="half" idx="10"/>
          </p:nvPr>
        </p:nvSpPr>
        <p:spPr bwMode="auto">
          <a:xfrm rot="5400000">
            <a:off x="7764463" y="1174750"/>
            <a:ext cx="2286000" cy="381000"/>
          </a:xfrm>
        </p:spPr>
        <p:txBody>
          <a:bodyPr/>
          <a:lstStyle>
            <a:lvl1pPr>
              <a:defRPr/>
            </a:lvl1pPr>
          </a:lstStyle>
          <a:p>
            <a:pPr>
              <a:defRPr/>
            </a:pPr>
            <a:r>
              <a:rPr lang="en-US" smtClean="0"/>
              <a:t>11/5/2020</a:t>
            </a:r>
            <a:endParaRPr lang="en-US"/>
          </a:p>
        </p:txBody>
      </p:sp>
      <p:sp>
        <p:nvSpPr>
          <p:cNvPr id="21" name="Footer Placeholder 16">
            <a:extLst>
              <a:ext uri="{FF2B5EF4-FFF2-40B4-BE49-F238E27FC236}">
                <a16:creationId xmlns:a16="http://schemas.microsoft.com/office/drawing/2014/main" xmlns="" id="{286C2767-70EB-1EBA-CE0F-B418C28DA3D3}"/>
              </a:ext>
            </a:extLst>
          </p:cNvPr>
          <p:cNvSpPr>
            <a:spLocks noGrp="1"/>
          </p:cNvSpPr>
          <p:nvPr>
            <p:ph type="ftr" sz="quarter" idx="11"/>
          </p:nvPr>
        </p:nvSpPr>
        <p:spPr bwMode="auto">
          <a:xfrm rot="5400000">
            <a:off x="7077076" y="4181475"/>
            <a:ext cx="3657600" cy="384175"/>
          </a:xfrm>
        </p:spPr>
        <p:txBody>
          <a:bodyPr/>
          <a:lstStyle>
            <a:lvl1pPr>
              <a:defRPr/>
            </a:lvl1pPr>
          </a:lstStyle>
          <a:p>
            <a:pPr>
              <a:defRPr/>
            </a:pPr>
            <a:r>
              <a:rPr lang="en-US"/>
              <a:t>MRU 9.12.2020</a:t>
            </a:r>
          </a:p>
        </p:txBody>
      </p:sp>
      <p:sp>
        <p:nvSpPr>
          <p:cNvPr id="22" name="Slide Number Placeholder 28">
            <a:extLst>
              <a:ext uri="{FF2B5EF4-FFF2-40B4-BE49-F238E27FC236}">
                <a16:creationId xmlns:a16="http://schemas.microsoft.com/office/drawing/2014/main" xmlns="" id="{6ADA3FFE-AE89-53F8-5E65-E6A53B206770}"/>
              </a:ext>
            </a:extLst>
          </p:cNvPr>
          <p:cNvSpPr>
            <a:spLocks noGrp="1"/>
          </p:cNvSpPr>
          <p:nvPr>
            <p:ph type="sldNum" sz="quarter" idx="12"/>
          </p:nvPr>
        </p:nvSpPr>
        <p:spPr bwMode="auto">
          <a:xfrm>
            <a:off x="1325563" y="4929188"/>
            <a:ext cx="609600" cy="517525"/>
          </a:xfrm>
        </p:spPr>
        <p:txBody>
          <a:bodyPr/>
          <a:lstStyle>
            <a:lvl1pPr>
              <a:defRPr/>
            </a:lvl1pPr>
          </a:lstStyle>
          <a:p>
            <a:pPr>
              <a:defRPr/>
            </a:pPr>
            <a:fld id="{BA7BC870-BD99-46A9-81A5-385FE500E87E}" type="slidenum">
              <a:rPr lang="en-US" altLang="en-US"/>
              <a:pPr>
                <a:defRPr/>
              </a:pPr>
              <a:t>‹#›</a:t>
            </a:fld>
            <a:endParaRPr lang="en-US" altLang="en-US"/>
          </a:p>
        </p:txBody>
      </p:sp>
    </p:spTree>
    <p:extLst>
      <p:ext uri="{BB962C8B-B14F-4D97-AF65-F5344CB8AC3E}">
        <p14:creationId xmlns:p14="http://schemas.microsoft.com/office/powerpoint/2010/main" val="33857644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xmlns="" id="{AEAE7E4F-4662-944B-D173-9E013F41BB1B}"/>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5" name="Footer Placeholder 2">
            <a:extLst>
              <a:ext uri="{FF2B5EF4-FFF2-40B4-BE49-F238E27FC236}">
                <a16:creationId xmlns:a16="http://schemas.microsoft.com/office/drawing/2014/main" xmlns="" id="{7806584F-6EBF-4184-B0B0-A397982C4AB0}"/>
              </a:ext>
            </a:extLst>
          </p:cNvPr>
          <p:cNvSpPr>
            <a:spLocks noGrp="1"/>
          </p:cNvSpPr>
          <p:nvPr>
            <p:ph type="ftr" sz="quarter" idx="11"/>
          </p:nvPr>
        </p:nvSpPr>
        <p:spPr/>
        <p:txBody>
          <a:bodyPr/>
          <a:lstStyle>
            <a:lvl1pPr>
              <a:defRPr/>
            </a:lvl1pPr>
          </a:lstStyle>
          <a:p>
            <a:pPr>
              <a:defRPr/>
            </a:pPr>
            <a:r>
              <a:rPr lang="en-US"/>
              <a:t>MRU 9.12.2020</a:t>
            </a:r>
          </a:p>
        </p:txBody>
      </p:sp>
      <p:sp>
        <p:nvSpPr>
          <p:cNvPr id="6" name="Slide Number Placeholder 22">
            <a:extLst>
              <a:ext uri="{FF2B5EF4-FFF2-40B4-BE49-F238E27FC236}">
                <a16:creationId xmlns:a16="http://schemas.microsoft.com/office/drawing/2014/main" xmlns="" id="{EF63EE0A-75B3-E13F-D467-613DC3BB2D31}"/>
              </a:ext>
            </a:extLst>
          </p:cNvPr>
          <p:cNvSpPr>
            <a:spLocks noGrp="1"/>
          </p:cNvSpPr>
          <p:nvPr>
            <p:ph type="sldNum" sz="quarter" idx="12"/>
          </p:nvPr>
        </p:nvSpPr>
        <p:spPr/>
        <p:txBody>
          <a:bodyPr/>
          <a:lstStyle>
            <a:lvl1pPr>
              <a:defRPr/>
            </a:lvl1pPr>
          </a:lstStyle>
          <a:p>
            <a:pPr>
              <a:defRPr/>
            </a:pPr>
            <a:fld id="{CEBD160A-E7F5-4A5C-9DE0-B3F5308381DB}" type="slidenum">
              <a:rPr lang="en-US" altLang="en-US"/>
              <a:pPr>
                <a:defRPr/>
              </a:pPr>
              <a:t>‹#›</a:t>
            </a:fld>
            <a:endParaRPr lang="en-US" altLang="en-US"/>
          </a:p>
        </p:txBody>
      </p:sp>
    </p:spTree>
    <p:extLst>
      <p:ext uri="{BB962C8B-B14F-4D97-AF65-F5344CB8AC3E}">
        <p14:creationId xmlns:p14="http://schemas.microsoft.com/office/powerpoint/2010/main" val="3075843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xmlns="" id="{2B7B9087-046D-5246-1791-546E5C183E00}"/>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5" name="Footer Placeholder 2">
            <a:extLst>
              <a:ext uri="{FF2B5EF4-FFF2-40B4-BE49-F238E27FC236}">
                <a16:creationId xmlns:a16="http://schemas.microsoft.com/office/drawing/2014/main" xmlns="" id="{3327465C-32ED-8B0A-55C1-F1F1A92FE484}"/>
              </a:ext>
            </a:extLst>
          </p:cNvPr>
          <p:cNvSpPr>
            <a:spLocks noGrp="1"/>
          </p:cNvSpPr>
          <p:nvPr>
            <p:ph type="ftr" sz="quarter" idx="11"/>
          </p:nvPr>
        </p:nvSpPr>
        <p:spPr/>
        <p:txBody>
          <a:bodyPr/>
          <a:lstStyle>
            <a:lvl1pPr>
              <a:defRPr/>
            </a:lvl1pPr>
          </a:lstStyle>
          <a:p>
            <a:pPr>
              <a:defRPr/>
            </a:pPr>
            <a:r>
              <a:rPr lang="en-US"/>
              <a:t>MRU 9.12.2020</a:t>
            </a:r>
          </a:p>
        </p:txBody>
      </p:sp>
      <p:sp>
        <p:nvSpPr>
          <p:cNvPr id="6" name="Slide Number Placeholder 22">
            <a:extLst>
              <a:ext uri="{FF2B5EF4-FFF2-40B4-BE49-F238E27FC236}">
                <a16:creationId xmlns:a16="http://schemas.microsoft.com/office/drawing/2014/main" xmlns="" id="{17A8AFAB-EB02-CC22-7B58-C748A9D9F666}"/>
              </a:ext>
            </a:extLst>
          </p:cNvPr>
          <p:cNvSpPr>
            <a:spLocks noGrp="1"/>
          </p:cNvSpPr>
          <p:nvPr>
            <p:ph type="sldNum" sz="quarter" idx="12"/>
          </p:nvPr>
        </p:nvSpPr>
        <p:spPr/>
        <p:txBody>
          <a:bodyPr/>
          <a:lstStyle>
            <a:lvl1pPr>
              <a:defRPr/>
            </a:lvl1pPr>
          </a:lstStyle>
          <a:p>
            <a:pPr>
              <a:defRPr/>
            </a:pPr>
            <a:fld id="{486885C5-2E5C-4607-BF8C-684FF206BB25}" type="slidenum">
              <a:rPr lang="en-US" altLang="en-US"/>
              <a:pPr>
                <a:defRPr/>
              </a:pPr>
              <a:t>‹#›</a:t>
            </a:fld>
            <a:endParaRPr lang="en-US" altLang="en-US"/>
          </a:p>
        </p:txBody>
      </p:sp>
    </p:spTree>
    <p:extLst>
      <p:ext uri="{BB962C8B-B14F-4D97-AF65-F5344CB8AC3E}">
        <p14:creationId xmlns:p14="http://schemas.microsoft.com/office/powerpoint/2010/main" val="319517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6">
            <a:extLst>
              <a:ext uri="{FF2B5EF4-FFF2-40B4-BE49-F238E27FC236}">
                <a16:creationId xmlns:a16="http://schemas.microsoft.com/office/drawing/2014/main" xmlns="" id="{96D62F9F-0D87-C959-4790-4F60CB3F8253}"/>
              </a:ext>
            </a:extLst>
          </p:cNvPr>
          <p:cNvSpPr>
            <a:spLocks noGrp="1"/>
          </p:cNvSpPr>
          <p:nvPr>
            <p:ph type="dt" sz="half" idx="10"/>
          </p:nvPr>
        </p:nvSpPr>
        <p:spPr/>
        <p:txBody>
          <a:bodyPr rtlCol="0"/>
          <a:lstStyle>
            <a:lvl1pPr>
              <a:defRPr/>
            </a:lvl1pPr>
          </a:lstStyle>
          <a:p>
            <a:pPr>
              <a:defRPr/>
            </a:pPr>
            <a:r>
              <a:rPr lang="en-US" smtClean="0"/>
              <a:t>11/5/2020</a:t>
            </a:r>
            <a:endParaRPr lang="en-US"/>
          </a:p>
        </p:txBody>
      </p:sp>
      <p:sp>
        <p:nvSpPr>
          <p:cNvPr id="4" name="Slide Number Placeholder 8">
            <a:extLst>
              <a:ext uri="{FF2B5EF4-FFF2-40B4-BE49-F238E27FC236}">
                <a16:creationId xmlns:a16="http://schemas.microsoft.com/office/drawing/2014/main" xmlns="" id="{F485B928-122D-F909-D803-9E41A1715B1C}"/>
              </a:ext>
            </a:extLst>
          </p:cNvPr>
          <p:cNvSpPr>
            <a:spLocks noGrp="1"/>
          </p:cNvSpPr>
          <p:nvPr>
            <p:ph type="sldNum" sz="quarter" idx="11"/>
          </p:nvPr>
        </p:nvSpPr>
        <p:spPr/>
        <p:txBody>
          <a:bodyPr/>
          <a:lstStyle>
            <a:lvl1pPr>
              <a:defRPr/>
            </a:lvl1pPr>
          </a:lstStyle>
          <a:p>
            <a:pPr>
              <a:defRPr/>
            </a:pPr>
            <a:fld id="{E9B9D066-2DF1-43FF-ADC2-B8BF1A271E8E}" type="slidenum">
              <a:rPr lang="en-US" altLang="en-US"/>
              <a:pPr>
                <a:defRPr/>
              </a:pPr>
              <a:t>‹#›</a:t>
            </a:fld>
            <a:endParaRPr lang="en-US" altLang="en-US"/>
          </a:p>
        </p:txBody>
      </p:sp>
      <p:sp>
        <p:nvSpPr>
          <p:cNvPr id="5" name="Footer Placeholder 9">
            <a:extLst>
              <a:ext uri="{FF2B5EF4-FFF2-40B4-BE49-F238E27FC236}">
                <a16:creationId xmlns:a16="http://schemas.microsoft.com/office/drawing/2014/main" xmlns="" id="{1FCC6B91-435F-42E7-CB5F-FA462CFE009D}"/>
              </a:ext>
            </a:extLst>
          </p:cNvPr>
          <p:cNvSpPr>
            <a:spLocks noGrp="1"/>
          </p:cNvSpPr>
          <p:nvPr>
            <p:ph type="ftr" sz="quarter" idx="12"/>
          </p:nvPr>
        </p:nvSpPr>
        <p:spPr/>
        <p:txBody>
          <a:bodyPr rtlCol="0"/>
          <a:lstStyle>
            <a:lvl1pPr>
              <a:defRPr/>
            </a:lvl1pPr>
          </a:lstStyle>
          <a:p>
            <a:pPr>
              <a:defRPr/>
            </a:pPr>
            <a:r>
              <a:rPr lang="en-US"/>
              <a:t>MRU 9.12.2020</a:t>
            </a:r>
          </a:p>
        </p:txBody>
      </p:sp>
    </p:spTree>
    <p:extLst>
      <p:ext uri="{BB962C8B-B14F-4D97-AF65-F5344CB8AC3E}">
        <p14:creationId xmlns:p14="http://schemas.microsoft.com/office/powerpoint/2010/main" val="2122246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24C7F4FC-F78F-9C4E-7C90-35CCC55FB6FA}"/>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xmlns="" id="{ECFAADBB-D9F2-3F49-F6B3-000236D70F38}"/>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xmlns="" id="{B7F019FC-9009-3481-57B0-CD194581117C}"/>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xmlns="" id="{B06677A9-528C-C348-9383-12585EEB4775}"/>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Straight Connector 7">
            <a:extLst>
              <a:ext uri="{FF2B5EF4-FFF2-40B4-BE49-F238E27FC236}">
                <a16:creationId xmlns:a16="http://schemas.microsoft.com/office/drawing/2014/main" xmlns="" id="{B8ABAB0D-9772-97A4-0BB2-0C4E2C2FDD62}"/>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9" name="Straight Connector 8">
            <a:extLst>
              <a:ext uri="{FF2B5EF4-FFF2-40B4-BE49-F238E27FC236}">
                <a16:creationId xmlns:a16="http://schemas.microsoft.com/office/drawing/2014/main" xmlns="" id="{7C0C6E91-3CDB-27EA-B4A4-1432176DB62D}"/>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 name="Straight Connector 9">
            <a:extLst>
              <a:ext uri="{FF2B5EF4-FFF2-40B4-BE49-F238E27FC236}">
                <a16:creationId xmlns:a16="http://schemas.microsoft.com/office/drawing/2014/main" xmlns="" id="{4493DC57-65F7-261A-ED25-D1144729193D}"/>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1" name="Straight Connector 10">
            <a:extLst>
              <a:ext uri="{FF2B5EF4-FFF2-40B4-BE49-F238E27FC236}">
                <a16:creationId xmlns:a16="http://schemas.microsoft.com/office/drawing/2014/main" xmlns="" id="{AB1C0DB5-A568-A0AB-AC3A-505211AA7D5F}"/>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2" name="Straight Connector 11">
            <a:extLst>
              <a:ext uri="{FF2B5EF4-FFF2-40B4-BE49-F238E27FC236}">
                <a16:creationId xmlns:a16="http://schemas.microsoft.com/office/drawing/2014/main" xmlns="" id="{993BB3AF-22D2-2AFA-1B96-F0C2919A6789}"/>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3" name="Rectangle 12">
            <a:extLst>
              <a:ext uri="{FF2B5EF4-FFF2-40B4-BE49-F238E27FC236}">
                <a16:creationId xmlns:a16="http://schemas.microsoft.com/office/drawing/2014/main" xmlns="" id="{E39F8C62-FCFF-E2E4-B7DC-ABE0CFF78512}"/>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Oval 13">
            <a:extLst>
              <a:ext uri="{FF2B5EF4-FFF2-40B4-BE49-F238E27FC236}">
                <a16:creationId xmlns:a16="http://schemas.microsoft.com/office/drawing/2014/main" xmlns="" id="{EB4FAF95-6FE4-78F5-4568-8326E457029C}"/>
              </a:ext>
            </a:extLst>
          </p:cNvPr>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Oval 14">
            <a:extLst>
              <a:ext uri="{FF2B5EF4-FFF2-40B4-BE49-F238E27FC236}">
                <a16:creationId xmlns:a16="http://schemas.microsoft.com/office/drawing/2014/main" xmlns="" id="{2C3DA62F-4DDE-148E-AEB0-EA724033B536}"/>
              </a:ext>
            </a:extLst>
          </p:cNvPr>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Oval 15">
            <a:extLst>
              <a:ext uri="{FF2B5EF4-FFF2-40B4-BE49-F238E27FC236}">
                <a16:creationId xmlns:a16="http://schemas.microsoft.com/office/drawing/2014/main" xmlns="" id="{F67CFA0C-17C9-EB18-6DE5-5E5ED625BD5D}"/>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Oval 16">
            <a:extLst>
              <a:ext uri="{FF2B5EF4-FFF2-40B4-BE49-F238E27FC236}">
                <a16:creationId xmlns:a16="http://schemas.microsoft.com/office/drawing/2014/main" xmlns="" id="{DC2EE1A9-E0AA-91CC-EDD4-288CBA537F6F}"/>
              </a:ext>
            </a:extLst>
          </p:cNvPr>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Oval 17">
            <a:extLst>
              <a:ext uri="{FF2B5EF4-FFF2-40B4-BE49-F238E27FC236}">
                <a16:creationId xmlns:a16="http://schemas.microsoft.com/office/drawing/2014/main" xmlns="" id="{BEB6DE3A-1DD5-9839-0F5C-DD51B434105D}"/>
              </a:ext>
            </a:extLst>
          </p:cNvPr>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Straight Connector 18">
            <a:extLst>
              <a:ext uri="{FF2B5EF4-FFF2-40B4-BE49-F238E27FC236}">
                <a16:creationId xmlns:a16="http://schemas.microsoft.com/office/drawing/2014/main" xmlns="" id="{20B7E57B-345C-A9C0-3D16-496B039D9D3B}"/>
              </a:ext>
            </a:extLst>
          </p:cNvPr>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lang="en-US"/>
              <a:t>Click to edit Master title style</a:t>
            </a:r>
          </a:p>
        </p:txBody>
      </p:sp>
      <p:sp>
        <p:nvSpPr>
          <p:cNvPr id="3" name="Text Placeholder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0" name="Date Placeholder 3">
            <a:extLst>
              <a:ext uri="{FF2B5EF4-FFF2-40B4-BE49-F238E27FC236}">
                <a16:creationId xmlns:a16="http://schemas.microsoft.com/office/drawing/2014/main" xmlns="" id="{6BA94FDD-11D4-E4F2-72BB-24C31A6FCEE2}"/>
              </a:ext>
            </a:extLst>
          </p:cNvPr>
          <p:cNvSpPr>
            <a:spLocks noGrp="1"/>
          </p:cNvSpPr>
          <p:nvPr>
            <p:ph type="dt" sz="half" idx="10"/>
          </p:nvPr>
        </p:nvSpPr>
        <p:spPr bwMode="auto">
          <a:xfrm rot="5400000">
            <a:off x="7762875" y="1169988"/>
            <a:ext cx="2286000" cy="381000"/>
          </a:xfrm>
        </p:spPr>
        <p:txBody>
          <a:bodyPr/>
          <a:lstStyle>
            <a:lvl1pPr>
              <a:defRPr/>
            </a:lvl1pPr>
          </a:lstStyle>
          <a:p>
            <a:pPr>
              <a:defRPr/>
            </a:pPr>
            <a:r>
              <a:rPr lang="en-US" smtClean="0"/>
              <a:t>11/5/2020</a:t>
            </a:r>
            <a:endParaRPr lang="en-US"/>
          </a:p>
        </p:txBody>
      </p:sp>
      <p:sp>
        <p:nvSpPr>
          <p:cNvPr id="21" name="Footer Placeholder 4">
            <a:extLst>
              <a:ext uri="{FF2B5EF4-FFF2-40B4-BE49-F238E27FC236}">
                <a16:creationId xmlns:a16="http://schemas.microsoft.com/office/drawing/2014/main" xmlns="" id="{31F10A80-AFA8-C1C2-3E42-1469A7A5BA5F}"/>
              </a:ext>
            </a:extLst>
          </p:cNvPr>
          <p:cNvSpPr>
            <a:spLocks noGrp="1"/>
          </p:cNvSpPr>
          <p:nvPr>
            <p:ph type="ftr" sz="quarter" idx="11"/>
          </p:nvPr>
        </p:nvSpPr>
        <p:spPr bwMode="auto">
          <a:xfrm rot="5400000">
            <a:off x="7077076" y="4178300"/>
            <a:ext cx="3657600" cy="384175"/>
          </a:xfrm>
        </p:spPr>
        <p:txBody>
          <a:bodyPr/>
          <a:lstStyle>
            <a:lvl1pPr>
              <a:defRPr/>
            </a:lvl1pPr>
          </a:lstStyle>
          <a:p>
            <a:pPr>
              <a:defRPr/>
            </a:pPr>
            <a:r>
              <a:rPr lang="en-US"/>
              <a:t>MRU 9.12.2020</a:t>
            </a:r>
          </a:p>
        </p:txBody>
      </p:sp>
      <p:sp>
        <p:nvSpPr>
          <p:cNvPr id="22" name="Slide Number Placeholder 5">
            <a:extLst>
              <a:ext uri="{FF2B5EF4-FFF2-40B4-BE49-F238E27FC236}">
                <a16:creationId xmlns:a16="http://schemas.microsoft.com/office/drawing/2014/main" xmlns="" id="{13E5A5AB-9AD7-2AC5-1400-A055ABAFD3EB}"/>
              </a:ext>
            </a:extLst>
          </p:cNvPr>
          <p:cNvSpPr>
            <a:spLocks noGrp="1"/>
          </p:cNvSpPr>
          <p:nvPr>
            <p:ph type="sldNum" sz="quarter" idx="12"/>
          </p:nvPr>
        </p:nvSpPr>
        <p:spPr bwMode="auto">
          <a:xfrm>
            <a:off x="1339850" y="4929188"/>
            <a:ext cx="609600" cy="517525"/>
          </a:xfrm>
        </p:spPr>
        <p:txBody>
          <a:bodyPr/>
          <a:lstStyle>
            <a:lvl1pPr>
              <a:defRPr/>
            </a:lvl1pPr>
          </a:lstStyle>
          <a:p>
            <a:pPr>
              <a:defRPr/>
            </a:pPr>
            <a:fld id="{2D7F9190-81A1-4CBC-B7C6-D0C6F6521306}" type="slidenum">
              <a:rPr lang="en-US" altLang="en-US"/>
              <a:pPr>
                <a:defRPr/>
              </a:pPr>
              <a:t>‹#›</a:t>
            </a:fld>
            <a:endParaRPr lang="en-US" altLang="en-US"/>
          </a:p>
        </p:txBody>
      </p:sp>
    </p:spTree>
    <p:extLst>
      <p:ext uri="{BB962C8B-B14F-4D97-AF65-F5344CB8AC3E}">
        <p14:creationId xmlns:p14="http://schemas.microsoft.com/office/powerpoint/2010/main" val="12160144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457200"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270248"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xmlns="" id="{87772A98-A874-AAD8-9329-43BA860609A5}"/>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4" name="Footer Placeholder 2">
            <a:extLst>
              <a:ext uri="{FF2B5EF4-FFF2-40B4-BE49-F238E27FC236}">
                <a16:creationId xmlns:a16="http://schemas.microsoft.com/office/drawing/2014/main" xmlns="" id="{83ED9AD5-3D89-E775-BF00-5C4F1B200367}"/>
              </a:ext>
            </a:extLst>
          </p:cNvPr>
          <p:cNvSpPr>
            <a:spLocks noGrp="1"/>
          </p:cNvSpPr>
          <p:nvPr>
            <p:ph type="ftr" sz="quarter" idx="11"/>
          </p:nvPr>
        </p:nvSpPr>
        <p:spPr/>
        <p:txBody>
          <a:bodyPr/>
          <a:lstStyle>
            <a:lvl1pPr>
              <a:defRPr/>
            </a:lvl1pPr>
          </a:lstStyle>
          <a:p>
            <a:pPr>
              <a:defRPr/>
            </a:pPr>
            <a:r>
              <a:rPr lang="en-US"/>
              <a:t>MRU 9.12.2020</a:t>
            </a:r>
          </a:p>
        </p:txBody>
      </p:sp>
      <p:sp>
        <p:nvSpPr>
          <p:cNvPr id="5" name="Slide Number Placeholder 22">
            <a:extLst>
              <a:ext uri="{FF2B5EF4-FFF2-40B4-BE49-F238E27FC236}">
                <a16:creationId xmlns:a16="http://schemas.microsoft.com/office/drawing/2014/main" xmlns="" id="{4D43E80E-57AF-1622-9FEC-5E3FEBA1B609}"/>
              </a:ext>
            </a:extLst>
          </p:cNvPr>
          <p:cNvSpPr>
            <a:spLocks noGrp="1"/>
          </p:cNvSpPr>
          <p:nvPr>
            <p:ph type="sldNum" sz="quarter" idx="12"/>
          </p:nvPr>
        </p:nvSpPr>
        <p:spPr/>
        <p:txBody>
          <a:bodyPr/>
          <a:lstStyle>
            <a:lvl1pPr>
              <a:defRPr/>
            </a:lvl1pPr>
          </a:lstStyle>
          <a:p>
            <a:pPr>
              <a:defRPr/>
            </a:pPr>
            <a:fld id="{F671D302-7D62-49AD-B5E9-F4854D70302E}" type="slidenum">
              <a:rPr lang="en-US" altLang="en-US"/>
              <a:pPr>
                <a:defRPr/>
              </a:pPr>
              <a:t>‹#›</a:t>
            </a:fld>
            <a:endParaRPr lang="en-US" altLang="en-US"/>
          </a:p>
        </p:txBody>
      </p:sp>
    </p:spTree>
    <p:extLst>
      <p:ext uri="{BB962C8B-B14F-4D97-AF65-F5344CB8AC3E}">
        <p14:creationId xmlns:p14="http://schemas.microsoft.com/office/powerpoint/2010/main" val="1391721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457200"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371975"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3" name="Date Placeholder 13">
            <a:extLst>
              <a:ext uri="{FF2B5EF4-FFF2-40B4-BE49-F238E27FC236}">
                <a16:creationId xmlns:a16="http://schemas.microsoft.com/office/drawing/2014/main" xmlns="" id="{F5EF0CBA-8540-192D-FE3A-C1F719DF26A4}"/>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4" name="Footer Placeholder 2">
            <a:extLst>
              <a:ext uri="{FF2B5EF4-FFF2-40B4-BE49-F238E27FC236}">
                <a16:creationId xmlns:a16="http://schemas.microsoft.com/office/drawing/2014/main" xmlns="" id="{1C53CB8E-0C41-4869-A082-997A9990F606}"/>
              </a:ext>
            </a:extLst>
          </p:cNvPr>
          <p:cNvSpPr>
            <a:spLocks noGrp="1"/>
          </p:cNvSpPr>
          <p:nvPr>
            <p:ph type="ftr" sz="quarter" idx="11"/>
          </p:nvPr>
        </p:nvSpPr>
        <p:spPr/>
        <p:txBody>
          <a:bodyPr/>
          <a:lstStyle>
            <a:lvl1pPr>
              <a:defRPr/>
            </a:lvl1pPr>
          </a:lstStyle>
          <a:p>
            <a:pPr>
              <a:defRPr/>
            </a:pPr>
            <a:r>
              <a:rPr lang="en-US"/>
              <a:t>MRU 9.12.2020</a:t>
            </a:r>
          </a:p>
        </p:txBody>
      </p:sp>
      <p:sp>
        <p:nvSpPr>
          <p:cNvPr id="5" name="Slide Number Placeholder 22">
            <a:extLst>
              <a:ext uri="{FF2B5EF4-FFF2-40B4-BE49-F238E27FC236}">
                <a16:creationId xmlns:a16="http://schemas.microsoft.com/office/drawing/2014/main" xmlns="" id="{BF4AB542-AF0B-769A-4FF7-29F8BD7A4A94}"/>
              </a:ext>
            </a:extLst>
          </p:cNvPr>
          <p:cNvSpPr>
            <a:spLocks noGrp="1"/>
          </p:cNvSpPr>
          <p:nvPr>
            <p:ph type="sldNum" sz="quarter" idx="12"/>
          </p:nvPr>
        </p:nvSpPr>
        <p:spPr/>
        <p:txBody>
          <a:bodyPr/>
          <a:lstStyle>
            <a:lvl1pPr>
              <a:defRPr/>
            </a:lvl1pPr>
          </a:lstStyle>
          <a:p>
            <a:pPr>
              <a:defRPr/>
            </a:pPr>
            <a:fld id="{70387AA3-1F33-44D1-8372-0F0B976AE8DE}" type="slidenum">
              <a:rPr lang="en-US" altLang="en-US"/>
              <a:pPr>
                <a:defRPr/>
              </a:pPr>
              <a:t>‹#›</a:t>
            </a:fld>
            <a:endParaRPr lang="en-US" altLang="en-US"/>
          </a:p>
        </p:txBody>
      </p:sp>
    </p:spTree>
    <p:extLst>
      <p:ext uri="{BB962C8B-B14F-4D97-AF65-F5344CB8AC3E}">
        <p14:creationId xmlns:p14="http://schemas.microsoft.com/office/powerpoint/2010/main" val="300609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5">
            <a:extLst>
              <a:ext uri="{FF2B5EF4-FFF2-40B4-BE49-F238E27FC236}">
                <a16:creationId xmlns:a16="http://schemas.microsoft.com/office/drawing/2014/main" xmlns="" id="{0DA1A4CE-6A89-C236-7AAE-7279D0B90E96}"/>
              </a:ext>
            </a:extLst>
          </p:cNvPr>
          <p:cNvSpPr>
            <a:spLocks noGrp="1"/>
          </p:cNvSpPr>
          <p:nvPr>
            <p:ph type="dt" sz="half" idx="10"/>
          </p:nvPr>
        </p:nvSpPr>
        <p:spPr/>
        <p:txBody>
          <a:bodyPr rtlCol="0"/>
          <a:lstStyle>
            <a:lvl1pPr>
              <a:defRPr/>
            </a:lvl1pPr>
          </a:lstStyle>
          <a:p>
            <a:pPr>
              <a:defRPr/>
            </a:pPr>
            <a:r>
              <a:rPr lang="en-US" smtClean="0"/>
              <a:t>11/5/2020</a:t>
            </a:r>
            <a:endParaRPr lang="en-US"/>
          </a:p>
        </p:txBody>
      </p:sp>
      <p:sp>
        <p:nvSpPr>
          <p:cNvPr id="4" name="Slide Number Placeholder 6">
            <a:extLst>
              <a:ext uri="{FF2B5EF4-FFF2-40B4-BE49-F238E27FC236}">
                <a16:creationId xmlns:a16="http://schemas.microsoft.com/office/drawing/2014/main" xmlns="" id="{3E6914D9-7BA4-E080-95BC-B045B6EC4CC4}"/>
              </a:ext>
            </a:extLst>
          </p:cNvPr>
          <p:cNvSpPr>
            <a:spLocks noGrp="1"/>
          </p:cNvSpPr>
          <p:nvPr>
            <p:ph type="sldNum" sz="quarter" idx="11"/>
          </p:nvPr>
        </p:nvSpPr>
        <p:spPr/>
        <p:txBody>
          <a:bodyPr/>
          <a:lstStyle>
            <a:lvl1pPr>
              <a:defRPr/>
            </a:lvl1pPr>
          </a:lstStyle>
          <a:p>
            <a:pPr>
              <a:defRPr/>
            </a:pPr>
            <a:fld id="{812E3F8A-71C0-45CB-8D91-16FD636F2644}" type="slidenum">
              <a:rPr lang="en-US" altLang="en-US"/>
              <a:pPr>
                <a:defRPr/>
              </a:pPr>
              <a:t>‹#›</a:t>
            </a:fld>
            <a:endParaRPr lang="en-US" altLang="en-US"/>
          </a:p>
        </p:txBody>
      </p:sp>
      <p:sp>
        <p:nvSpPr>
          <p:cNvPr id="5" name="Footer Placeholder 7">
            <a:extLst>
              <a:ext uri="{FF2B5EF4-FFF2-40B4-BE49-F238E27FC236}">
                <a16:creationId xmlns:a16="http://schemas.microsoft.com/office/drawing/2014/main" xmlns="" id="{08D73AD2-856C-D96D-B820-6A14ED68D40E}"/>
              </a:ext>
            </a:extLst>
          </p:cNvPr>
          <p:cNvSpPr>
            <a:spLocks noGrp="1"/>
          </p:cNvSpPr>
          <p:nvPr>
            <p:ph type="ftr" sz="quarter" idx="12"/>
          </p:nvPr>
        </p:nvSpPr>
        <p:spPr/>
        <p:txBody>
          <a:bodyPr rtlCol="0"/>
          <a:lstStyle>
            <a:lvl1pPr>
              <a:defRPr/>
            </a:lvl1pPr>
          </a:lstStyle>
          <a:p>
            <a:pPr>
              <a:defRPr/>
            </a:pPr>
            <a:r>
              <a:rPr lang="en-US"/>
              <a:t>MRU 9.12.2020</a:t>
            </a:r>
          </a:p>
        </p:txBody>
      </p:sp>
    </p:spTree>
    <p:extLst>
      <p:ext uri="{BB962C8B-B14F-4D97-AF65-F5344CB8AC3E}">
        <p14:creationId xmlns:p14="http://schemas.microsoft.com/office/powerpoint/2010/main" val="126984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xmlns="" id="{8BDA94EE-0413-DDAE-D2F2-4E7C190E673E}"/>
              </a:ext>
            </a:extLst>
          </p:cNvPr>
          <p:cNvSpPr>
            <a:spLocks noGrp="1"/>
          </p:cNvSpPr>
          <p:nvPr>
            <p:ph type="dt" sz="half" idx="10"/>
          </p:nvPr>
        </p:nvSpPr>
        <p:spPr/>
        <p:txBody>
          <a:bodyPr/>
          <a:lstStyle>
            <a:lvl1pPr>
              <a:defRPr/>
            </a:lvl1pPr>
          </a:lstStyle>
          <a:p>
            <a:pPr>
              <a:defRPr/>
            </a:pPr>
            <a:r>
              <a:rPr lang="en-US" smtClean="0"/>
              <a:t>11/5/2020</a:t>
            </a:r>
            <a:endParaRPr lang="en-US"/>
          </a:p>
        </p:txBody>
      </p:sp>
      <p:sp>
        <p:nvSpPr>
          <p:cNvPr id="3" name="Footer Placeholder 2">
            <a:extLst>
              <a:ext uri="{FF2B5EF4-FFF2-40B4-BE49-F238E27FC236}">
                <a16:creationId xmlns:a16="http://schemas.microsoft.com/office/drawing/2014/main" xmlns="" id="{301D14DA-708B-6E36-1382-306482306254}"/>
              </a:ext>
            </a:extLst>
          </p:cNvPr>
          <p:cNvSpPr>
            <a:spLocks noGrp="1"/>
          </p:cNvSpPr>
          <p:nvPr>
            <p:ph type="ftr" sz="quarter" idx="11"/>
          </p:nvPr>
        </p:nvSpPr>
        <p:spPr/>
        <p:txBody>
          <a:bodyPr/>
          <a:lstStyle>
            <a:lvl1pPr>
              <a:defRPr/>
            </a:lvl1pPr>
          </a:lstStyle>
          <a:p>
            <a:pPr>
              <a:defRPr/>
            </a:pPr>
            <a:r>
              <a:rPr lang="en-US"/>
              <a:t>MRU 9.12.2020</a:t>
            </a:r>
          </a:p>
        </p:txBody>
      </p:sp>
      <p:sp>
        <p:nvSpPr>
          <p:cNvPr id="4" name="Slide Number Placeholder 22">
            <a:extLst>
              <a:ext uri="{FF2B5EF4-FFF2-40B4-BE49-F238E27FC236}">
                <a16:creationId xmlns:a16="http://schemas.microsoft.com/office/drawing/2014/main" xmlns="" id="{F95E613F-7FFF-67E4-42AB-6154A9A177F3}"/>
              </a:ext>
            </a:extLst>
          </p:cNvPr>
          <p:cNvSpPr>
            <a:spLocks noGrp="1"/>
          </p:cNvSpPr>
          <p:nvPr>
            <p:ph type="sldNum" sz="quarter" idx="12"/>
          </p:nvPr>
        </p:nvSpPr>
        <p:spPr/>
        <p:txBody>
          <a:bodyPr/>
          <a:lstStyle>
            <a:lvl1pPr>
              <a:defRPr/>
            </a:lvl1pPr>
          </a:lstStyle>
          <a:p>
            <a:pPr>
              <a:defRPr/>
            </a:pPr>
            <a:fld id="{EE4C31A5-10C5-4CE0-A011-3AD6B94D7178}" type="slidenum">
              <a:rPr lang="en-US" altLang="en-US"/>
              <a:pPr>
                <a:defRPr/>
              </a:pPr>
              <a:t>‹#›</a:t>
            </a:fld>
            <a:endParaRPr lang="en-US" altLang="en-US"/>
          </a:p>
        </p:txBody>
      </p:sp>
    </p:spTree>
    <p:extLst>
      <p:ext uri="{BB962C8B-B14F-4D97-AF65-F5344CB8AC3E}">
        <p14:creationId xmlns:p14="http://schemas.microsoft.com/office/powerpoint/2010/main" val="146662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 name="Straight Connector 3">
            <a:extLst>
              <a:ext uri="{FF2B5EF4-FFF2-40B4-BE49-F238E27FC236}">
                <a16:creationId xmlns:a16="http://schemas.microsoft.com/office/drawing/2014/main" xmlns="" id="{1F4572AF-3596-9D1B-48A8-8236DB078A83}"/>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5" name="Straight Connector 4">
            <a:extLst>
              <a:ext uri="{FF2B5EF4-FFF2-40B4-BE49-F238E27FC236}">
                <a16:creationId xmlns:a16="http://schemas.microsoft.com/office/drawing/2014/main" xmlns="" id="{8668718C-B548-92D1-7AF2-530D17DFA881}"/>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6" name="Straight Connector 16">
            <a:extLst>
              <a:ext uri="{FF2B5EF4-FFF2-40B4-BE49-F238E27FC236}">
                <a16:creationId xmlns:a16="http://schemas.microsoft.com/office/drawing/2014/main" xmlns="" id="{0B89EC56-BCFE-763D-BB15-356D8E498590}"/>
              </a:ext>
            </a:extLst>
          </p:cNvPr>
          <p:cNvSpPr>
            <a:spLocks noChangeShapeType="1"/>
          </p:cNvSpPr>
          <p:nvPr/>
        </p:nvSpPr>
        <p:spPr bwMode="auto">
          <a:xfrm>
            <a:off x="6192838"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Straight Connector 17">
            <a:extLst>
              <a:ext uri="{FF2B5EF4-FFF2-40B4-BE49-F238E27FC236}">
                <a16:creationId xmlns:a16="http://schemas.microsoft.com/office/drawing/2014/main" xmlns="" id="{C708DA85-9F9E-E79D-6809-83299C12166A}"/>
              </a:ext>
            </a:extLst>
          </p:cNvPr>
          <p:cNvSpPr>
            <a:spLocks noChangeShapeType="1"/>
          </p:cNvSpPr>
          <p:nvPr/>
        </p:nvSpPr>
        <p:spPr bwMode="auto">
          <a:xfrm>
            <a:off x="89916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Rectangle 7">
            <a:extLst>
              <a:ext uri="{FF2B5EF4-FFF2-40B4-BE49-F238E27FC236}">
                <a16:creationId xmlns:a16="http://schemas.microsoft.com/office/drawing/2014/main" xmlns="" id="{9769492D-756A-9E6E-E00F-1274E9617961}"/>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Straight Connector 19">
            <a:extLst>
              <a:ext uri="{FF2B5EF4-FFF2-40B4-BE49-F238E27FC236}">
                <a16:creationId xmlns:a16="http://schemas.microsoft.com/office/drawing/2014/main" xmlns="" id="{4DEF290A-BBE8-E057-52A5-BA6BFF1174E4}"/>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Oval 9">
            <a:extLst>
              <a:ext uri="{FF2B5EF4-FFF2-40B4-BE49-F238E27FC236}">
                <a16:creationId xmlns:a16="http://schemas.microsoft.com/office/drawing/2014/main" xmlns="" id="{1FA8F0BC-B574-8B3D-EA00-6DC553C63EC4}"/>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a:xfrm rot="5400000">
            <a:off x="3371850" y="3200400"/>
            <a:ext cx="6309360" cy="457200"/>
          </a:xfrm>
        </p:spPr>
        <p:txBody>
          <a:bodyPr/>
          <a:lstStyle>
            <a:lvl1pPr algn="l">
              <a:buNone/>
              <a:defRPr sz="2000" b="1" cap="small" baseline="0"/>
            </a:lvl1pPr>
          </a:lstStyle>
          <a:p>
            <a:r>
              <a:rPr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8" name="Content Placeholder 17"/>
          <p:cNvSpPr>
            <a:spLocks noGrp="1"/>
          </p:cNvSpPr>
          <p:nvPr>
            <p:ph sz="quarter" idx="1"/>
          </p:nvPr>
        </p:nvSpPr>
        <p:spPr>
          <a:xfrm>
            <a:off x="304800" y="274320"/>
            <a:ext cx="5638800" cy="632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20">
            <a:extLst>
              <a:ext uri="{FF2B5EF4-FFF2-40B4-BE49-F238E27FC236}">
                <a16:creationId xmlns:a16="http://schemas.microsoft.com/office/drawing/2014/main" xmlns="" id="{0E4D9646-072B-DF36-AB94-69471B609980}"/>
              </a:ext>
            </a:extLst>
          </p:cNvPr>
          <p:cNvSpPr>
            <a:spLocks noGrp="1"/>
          </p:cNvSpPr>
          <p:nvPr>
            <p:ph type="dt" sz="half" idx="10"/>
          </p:nvPr>
        </p:nvSpPr>
        <p:spPr/>
        <p:txBody>
          <a:bodyPr rtlCol="0"/>
          <a:lstStyle>
            <a:lvl1pPr>
              <a:defRPr/>
            </a:lvl1pPr>
          </a:lstStyle>
          <a:p>
            <a:pPr>
              <a:defRPr/>
            </a:pPr>
            <a:r>
              <a:rPr lang="en-US" smtClean="0"/>
              <a:t>11/5/2020</a:t>
            </a:r>
            <a:endParaRPr lang="en-US"/>
          </a:p>
        </p:txBody>
      </p:sp>
      <p:sp>
        <p:nvSpPr>
          <p:cNvPr id="12" name="Slide Number Placeholder 21">
            <a:extLst>
              <a:ext uri="{FF2B5EF4-FFF2-40B4-BE49-F238E27FC236}">
                <a16:creationId xmlns:a16="http://schemas.microsoft.com/office/drawing/2014/main" xmlns="" id="{BFDAFEA1-5F93-48BC-E532-F5A8CA912BFC}"/>
              </a:ext>
            </a:extLst>
          </p:cNvPr>
          <p:cNvSpPr>
            <a:spLocks noGrp="1"/>
          </p:cNvSpPr>
          <p:nvPr>
            <p:ph type="sldNum" sz="quarter" idx="11"/>
          </p:nvPr>
        </p:nvSpPr>
        <p:spPr/>
        <p:txBody>
          <a:bodyPr/>
          <a:lstStyle>
            <a:lvl1pPr>
              <a:defRPr/>
            </a:lvl1pPr>
          </a:lstStyle>
          <a:p>
            <a:pPr>
              <a:defRPr/>
            </a:pPr>
            <a:fld id="{C56C2699-A91B-418A-81B0-52949729D6DC}" type="slidenum">
              <a:rPr lang="en-US" altLang="en-US"/>
              <a:pPr>
                <a:defRPr/>
              </a:pPr>
              <a:t>‹#›</a:t>
            </a:fld>
            <a:endParaRPr lang="en-US" altLang="en-US"/>
          </a:p>
        </p:txBody>
      </p:sp>
      <p:sp>
        <p:nvSpPr>
          <p:cNvPr id="13" name="Footer Placeholder 22">
            <a:extLst>
              <a:ext uri="{FF2B5EF4-FFF2-40B4-BE49-F238E27FC236}">
                <a16:creationId xmlns:a16="http://schemas.microsoft.com/office/drawing/2014/main" xmlns="" id="{ED676A71-44A1-9EE4-F083-0365EFA5BAFC}"/>
              </a:ext>
            </a:extLst>
          </p:cNvPr>
          <p:cNvSpPr>
            <a:spLocks noGrp="1"/>
          </p:cNvSpPr>
          <p:nvPr>
            <p:ph type="ftr" sz="quarter" idx="12"/>
          </p:nvPr>
        </p:nvSpPr>
        <p:spPr/>
        <p:txBody>
          <a:bodyPr rtlCol="0"/>
          <a:lstStyle>
            <a:lvl1pPr>
              <a:defRPr/>
            </a:lvl1pPr>
          </a:lstStyle>
          <a:p>
            <a:pPr>
              <a:defRPr/>
            </a:pPr>
            <a:r>
              <a:rPr lang="en-US"/>
              <a:t>MRU 9.12.2020</a:t>
            </a:r>
          </a:p>
        </p:txBody>
      </p:sp>
    </p:spTree>
    <p:extLst>
      <p:ext uri="{BB962C8B-B14F-4D97-AF65-F5344CB8AC3E}">
        <p14:creationId xmlns:p14="http://schemas.microsoft.com/office/powerpoint/2010/main" val="400419532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a:extLst>
              <a:ext uri="{FF2B5EF4-FFF2-40B4-BE49-F238E27FC236}">
                <a16:creationId xmlns:a16="http://schemas.microsoft.com/office/drawing/2014/main" xmlns="" id="{CEC736DA-30C6-5213-3F44-7533D9FF5325}"/>
              </a:ext>
            </a:extLst>
          </p:cNvPr>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6" name="Oval 5">
            <a:extLst>
              <a:ext uri="{FF2B5EF4-FFF2-40B4-BE49-F238E27FC236}">
                <a16:creationId xmlns:a16="http://schemas.microsoft.com/office/drawing/2014/main" xmlns="" id="{A26BAFB1-A975-311F-FCCD-567E42AB8DBF}"/>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Straight Connector 16">
            <a:extLst>
              <a:ext uri="{FF2B5EF4-FFF2-40B4-BE49-F238E27FC236}">
                <a16:creationId xmlns:a16="http://schemas.microsoft.com/office/drawing/2014/main" xmlns="" id="{C9B9E367-B97D-5A3B-9023-94378008F063}"/>
              </a:ext>
            </a:extLst>
          </p:cNvPr>
          <p:cNvSpPr>
            <a:spLocks noChangeShapeType="1"/>
          </p:cNvSpPr>
          <p:nvPr/>
        </p:nvSpPr>
        <p:spPr bwMode="auto">
          <a:xfrm>
            <a:off x="8991600" y="0"/>
            <a:ext cx="0" cy="6858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Rectangle 7">
            <a:extLst>
              <a:ext uri="{FF2B5EF4-FFF2-40B4-BE49-F238E27FC236}">
                <a16:creationId xmlns:a16="http://schemas.microsoft.com/office/drawing/2014/main" xmlns="" id="{26379667-A3F1-6F35-07B2-ABE9CAD6AFFB}"/>
              </a:ext>
            </a:extLst>
          </p:cNvPr>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Straight Connector 18">
            <a:extLst>
              <a:ext uri="{FF2B5EF4-FFF2-40B4-BE49-F238E27FC236}">
                <a16:creationId xmlns:a16="http://schemas.microsoft.com/office/drawing/2014/main" xmlns="" id="{0F063426-7197-0A40-B8C0-D9CC2D1C8223}"/>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Straight Connector 9">
            <a:extLst>
              <a:ext uri="{FF2B5EF4-FFF2-40B4-BE49-F238E27FC236}">
                <a16:creationId xmlns:a16="http://schemas.microsoft.com/office/drawing/2014/main" xmlns="" id="{A3CCFC50-AF17-7F2C-658B-6B4C5F968959}"/>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11" name="Straight Connector 20">
            <a:extLst>
              <a:ext uri="{FF2B5EF4-FFF2-40B4-BE49-F238E27FC236}">
                <a16:creationId xmlns:a16="http://schemas.microsoft.com/office/drawing/2014/main" xmlns="" id="{F6BA6C96-9073-0EE8-5C97-5F7B11CDA651}"/>
              </a:ext>
            </a:extLst>
          </p:cNvPr>
          <p:cNvSpPr>
            <a:spLocks noChangeShapeType="1"/>
          </p:cNvSpPr>
          <p:nvPr/>
        </p:nvSpPr>
        <p:spPr bwMode="auto">
          <a:xfrm>
            <a:off x="6192838"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 name="Title 1"/>
          <p:cNvSpPr>
            <a:spLocks noGrp="1"/>
          </p:cNvSpPr>
          <p:nvPr>
            <p:ph type="title"/>
          </p:nvPr>
        </p:nvSpPr>
        <p:spPr>
          <a:xfrm rot="5400000">
            <a:off x="3350133" y="3200400"/>
            <a:ext cx="6309360" cy="457200"/>
          </a:xfrm>
        </p:spPr>
        <p:txBody>
          <a:bodyPr/>
          <a:lstStyle>
            <a:lvl1pPr algn="l">
              <a:buNone/>
              <a:defRPr sz="2000" b="1"/>
            </a:lvl1pPr>
          </a:lstStyle>
          <a:p>
            <a:r>
              <a:rPr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en-US"/>
              <a:t>Click to edit Master text styles</a:t>
            </a:r>
          </a:p>
        </p:txBody>
      </p:sp>
      <p:sp>
        <p:nvSpPr>
          <p:cNvPr id="12" name="Date Placeholder 16">
            <a:extLst>
              <a:ext uri="{FF2B5EF4-FFF2-40B4-BE49-F238E27FC236}">
                <a16:creationId xmlns:a16="http://schemas.microsoft.com/office/drawing/2014/main" xmlns="" id="{B50C1B14-6233-0CA5-AED8-3C6F11BFB27B}"/>
              </a:ext>
            </a:extLst>
          </p:cNvPr>
          <p:cNvSpPr>
            <a:spLocks noGrp="1"/>
          </p:cNvSpPr>
          <p:nvPr>
            <p:ph type="dt" sz="half" idx="10"/>
          </p:nvPr>
        </p:nvSpPr>
        <p:spPr/>
        <p:txBody>
          <a:bodyPr rtlCol="0"/>
          <a:lstStyle>
            <a:lvl1pPr>
              <a:defRPr/>
            </a:lvl1pPr>
          </a:lstStyle>
          <a:p>
            <a:pPr>
              <a:defRPr/>
            </a:pPr>
            <a:r>
              <a:rPr lang="en-US" smtClean="0"/>
              <a:t>11/5/2020</a:t>
            </a:r>
            <a:endParaRPr lang="en-US"/>
          </a:p>
        </p:txBody>
      </p:sp>
      <p:sp>
        <p:nvSpPr>
          <p:cNvPr id="13" name="Slide Number Placeholder 17">
            <a:extLst>
              <a:ext uri="{FF2B5EF4-FFF2-40B4-BE49-F238E27FC236}">
                <a16:creationId xmlns:a16="http://schemas.microsoft.com/office/drawing/2014/main" xmlns="" id="{DB65195A-FC0F-5CF5-00AB-45FC01FA78E8}"/>
              </a:ext>
            </a:extLst>
          </p:cNvPr>
          <p:cNvSpPr>
            <a:spLocks noGrp="1"/>
          </p:cNvSpPr>
          <p:nvPr>
            <p:ph type="sldNum" sz="quarter" idx="11"/>
          </p:nvPr>
        </p:nvSpPr>
        <p:spPr/>
        <p:txBody>
          <a:bodyPr/>
          <a:lstStyle>
            <a:lvl1pPr>
              <a:defRPr/>
            </a:lvl1pPr>
          </a:lstStyle>
          <a:p>
            <a:pPr>
              <a:defRPr/>
            </a:pPr>
            <a:fld id="{C80BA75C-F079-4338-BA5D-086D151AFB1D}" type="slidenum">
              <a:rPr lang="en-US" altLang="en-US"/>
              <a:pPr>
                <a:defRPr/>
              </a:pPr>
              <a:t>‹#›</a:t>
            </a:fld>
            <a:endParaRPr lang="en-US" altLang="en-US"/>
          </a:p>
        </p:txBody>
      </p:sp>
      <p:sp>
        <p:nvSpPr>
          <p:cNvPr id="14" name="Footer Placeholder 20">
            <a:extLst>
              <a:ext uri="{FF2B5EF4-FFF2-40B4-BE49-F238E27FC236}">
                <a16:creationId xmlns:a16="http://schemas.microsoft.com/office/drawing/2014/main" xmlns="" id="{2144D86E-BE88-DAAC-AB9D-BE91B2148D86}"/>
              </a:ext>
            </a:extLst>
          </p:cNvPr>
          <p:cNvSpPr>
            <a:spLocks noGrp="1"/>
          </p:cNvSpPr>
          <p:nvPr>
            <p:ph type="ftr" sz="quarter" idx="12"/>
          </p:nvPr>
        </p:nvSpPr>
        <p:spPr/>
        <p:txBody>
          <a:bodyPr rtlCol="0"/>
          <a:lstStyle>
            <a:lvl1pPr>
              <a:defRPr/>
            </a:lvl1pPr>
          </a:lstStyle>
          <a:p>
            <a:pPr>
              <a:defRPr/>
            </a:pPr>
            <a:r>
              <a:rPr lang="en-US"/>
              <a:t>MRU 9.12.2020</a:t>
            </a:r>
          </a:p>
        </p:txBody>
      </p:sp>
    </p:spTree>
    <p:extLst>
      <p:ext uri="{BB962C8B-B14F-4D97-AF65-F5344CB8AC3E}">
        <p14:creationId xmlns:p14="http://schemas.microsoft.com/office/powerpoint/2010/main" val="1319163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xmlns="" id="{EFCD3529-C447-65AE-951E-7F44D383497F}"/>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22" name="Title Placeholder 21">
            <a:extLst>
              <a:ext uri="{FF2B5EF4-FFF2-40B4-BE49-F238E27FC236}">
                <a16:creationId xmlns:a16="http://schemas.microsoft.com/office/drawing/2014/main" xmlns="" id="{739719EC-12E8-813D-9194-384A08D3DC17}"/>
              </a:ext>
            </a:extLst>
          </p:cNvPr>
          <p:cNvSpPr>
            <a:spLocks noGrp="1"/>
          </p:cNvSpPr>
          <p:nvPr>
            <p:ph type="title"/>
          </p:nvPr>
        </p:nvSpPr>
        <p:spPr>
          <a:xfrm>
            <a:off x="457200" y="274638"/>
            <a:ext cx="74676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xmlns="" id="{73A41FDD-A8E3-10DB-8A20-E5F742BDA729}"/>
              </a:ext>
            </a:extLst>
          </p:cNvPr>
          <p:cNvSpPr>
            <a:spLocks noGrp="1"/>
          </p:cNvSpPr>
          <p:nvPr>
            <p:ph type="body" idx="1"/>
          </p:nvPr>
        </p:nvSpPr>
        <p:spPr bwMode="auto">
          <a:xfrm>
            <a:off x="457200" y="1600200"/>
            <a:ext cx="74676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xmlns="" id="{7B76928F-396F-FF27-1744-EEDD7A1E68A9}"/>
              </a:ext>
            </a:extLst>
          </p:cNvPr>
          <p:cNvSpPr>
            <a:spLocks noGrp="1"/>
          </p:cNvSpPr>
          <p:nvPr>
            <p:ph type="dt" sz="half" idx="2"/>
          </p:nvPr>
        </p:nvSpPr>
        <p:spPr>
          <a:xfrm rot="5400000">
            <a:off x="7589045" y="1081881"/>
            <a:ext cx="2011362" cy="384175"/>
          </a:xfrm>
          <a:prstGeom prst="rect">
            <a:avLst/>
          </a:prstGeom>
        </p:spPr>
        <p:txBody>
          <a:bodyPr vert="horz" anchor="ctr" anchorCtr="0"/>
          <a:lstStyle>
            <a:lvl1pPr algn="r" eaLnBrk="1" fontAlgn="auto" latinLnBrk="0" hangingPunct="1">
              <a:spcBef>
                <a:spcPts val="0"/>
              </a:spcBef>
              <a:spcAft>
                <a:spcPts val="0"/>
              </a:spcAft>
              <a:defRPr kumimoji="0" sz="1200">
                <a:solidFill>
                  <a:schemeClr val="tx2"/>
                </a:solidFill>
                <a:latin typeface="+mn-lt"/>
                <a:cs typeface="+mn-cs"/>
              </a:defRPr>
            </a:lvl1pPr>
          </a:lstStyle>
          <a:p>
            <a:pPr>
              <a:defRPr/>
            </a:pPr>
            <a:r>
              <a:rPr lang="en-US" smtClean="0"/>
              <a:t>11/5/2020</a:t>
            </a:r>
            <a:endParaRPr lang="en-US"/>
          </a:p>
        </p:txBody>
      </p:sp>
      <p:sp>
        <p:nvSpPr>
          <p:cNvPr id="3" name="Footer Placeholder 2">
            <a:extLst>
              <a:ext uri="{FF2B5EF4-FFF2-40B4-BE49-F238E27FC236}">
                <a16:creationId xmlns:a16="http://schemas.microsoft.com/office/drawing/2014/main" xmlns="" id="{CFB0E4AE-6BBB-0D67-24CB-4F9234841B86}"/>
              </a:ext>
            </a:extLst>
          </p:cNvPr>
          <p:cNvSpPr>
            <a:spLocks noGrp="1"/>
          </p:cNvSpPr>
          <p:nvPr>
            <p:ph type="ftr" sz="quarter" idx="3"/>
          </p:nvPr>
        </p:nvSpPr>
        <p:spPr>
          <a:xfrm rot="5400000">
            <a:off x="6989763" y="3736975"/>
            <a:ext cx="3200400" cy="365125"/>
          </a:xfrm>
          <a:prstGeom prst="rect">
            <a:avLst/>
          </a:prstGeom>
        </p:spPr>
        <p:txBody>
          <a:bodyPr vert="horz" anchor="ctr" anchorCtr="0"/>
          <a:lstStyle>
            <a:lvl1pPr algn="l" eaLnBrk="1" fontAlgn="auto" latinLnBrk="0" hangingPunct="1">
              <a:spcBef>
                <a:spcPts val="0"/>
              </a:spcBef>
              <a:spcAft>
                <a:spcPts val="0"/>
              </a:spcAft>
              <a:defRPr kumimoji="0" sz="1200">
                <a:solidFill>
                  <a:schemeClr val="tx2"/>
                </a:solidFill>
                <a:latin typeface="+mn-lt"/>
                <a:cs typeface="+mn-cs"/>
              </a:defRPr>
            </a:lvl1pPr>
          </a:lstStyle>
          <a:p>
            <a:pPr>
              <a:defRPr/>
            </a:pPr>
            <a:r>
              <a:rPr lang="en-US"/>
              <a:t>MRU 9.12.2020</a:t>
            </a:r>
          </a:p>
        </p:txBody>
      </p:sp>
      <p:sp>
        <p:nvSpPr>
          <p:cNvPr id="7" name="Straight Connector 6">
            <a:extLst>
              <a:ext uri="{FF2B5EF4-FFF2-40B4-BE49-F238E27FC236}">
                <a16:creationId xmlns:a16="http://schemas.microsoft.com/office/drawing/2014/main" xmlns="" id="{FFC51426-73D2-6721-22E8-B37416C84E4C}"/>
              </a:ext>
            </a:extLst>
          </p:cNvPr>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32" name="Straight Connector 8">
            <a:extLst>
              <a:ext uri="{FF2B5EF4-FFF2-40B4-BE49-F238E27FC236}">
                <a16:creationId xmlns:a16="http://schemas.microsoft.com/office/drawing/2014/main" xmlns="" id="{4B0D1F63-9514-D80C-E576-84255A448CFB}"/>
              </a:ext>
            </a:extLst>
          </p:cNvPr>
          <p:cNvSpPr>
            <a:spLocks noChangeShapeType="1"/>
          </p:cNvSpPr>
          <p:nvPr/>
        </p:nvSpPr>
        <p:spPr bwMode="auto">
          <a:xfrm>
            <a:off x="89916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Rectangle 9">
            <a:extLst>
              <a:ext uri="{FF2B5EF4-FFF2-40B4-BE49-F238E27FC236}">
                <a16:creationId xmlns:a16="http://schemas.microsoft.com/office/drawing/2014/main" xmlns="" id="{87682E9D-3EF2-D59C-6555-A6676EFBDAA9}"/>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4" name="Straight Connector 10">
            <a:extLst>
              <a:ext uri="{FF2B5EF4-FFF2-40B4-BE49-F238E27FC236}">
                <a16:creationId xmlns:a16="http://schemas.microsoft.com/office/drawing/2014/main" xmlns="" id="{EFD4451C-7696-6FA9-6659-CA71547C0495}"/>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 name="Oval 11">
            <a:extLst>
              <a:ext uri="{FF2B5EF4-FFF2-40B4-BE49-F238E27FC236}">
                <a16:creationId xmlns:a16="http://schemas.microsoft.com/office/drawing/2014/main" xmlns="" id="{E9A18E83-B3BA-FD83-9898-FC954FD034D3}"/>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Slide Number Placeholder 22">
            <a:extLst>
              <a:ext uri="{FF2B5EF4-FFF2-40B4-BE49-F238E27FC236}">
                <a16:creationId xmlns:a16="http://schemas.microsoft.com/office/drawing/2014/main" xmlns="" id="{B1A37A1E-38BA-5A42-C68A-6A4EA60B33C7}"/>
              </a:ext>
            </a:extLst>
          </p:cNvPr>
          <p:cNvSpPr>
            <a:spLocks noGrp="1"/>
          </p:cNvSpPr>
          <p:nvPr>
            <p:ph type="sldNum" sz="quarter" idx="4"/>
          </p:nvPr>
        </p:nvSpPr>
        <p:spPr>
          <a:xfrm>
            <a:off x="8129588" y="5734050"/>
            <a:ext cx="6096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latin typeface="Century Schoolbook" panose="02040604050505020304" pitchFamily="18" charset="0"/>
              </a:defRPr>
            </a:lvl1pPr>
          </a:lstStyle>
          <a:p>
            <a:pPr>
              <a:defRPr/>
            </a:pPr>
            <a:fld id="{75EB7FE5-A8AD-4F65-90E1-715589D0292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28" r:id="rId4"/>
    <p:sldLayoutId id="2147484529" r:id="rId5"/>
    <p:sldLayoutId id="2147484536" r:id="rId6"/>
    <p:sldLayoutId id="2147484530" r:id="rId7"/>
    <p:sldLayoutId id="2147484537" r:id="rId8"/>
    <p:sldLayoutId id="2147484538" r:id="rId9"/>
    <p:sldLayoutId id="2147484531" r:id="rId10"/>
    <p:sldLayoutId id="2147484532" r:id="rId11"/>
  </p:sldLayoutIdLst>
  <p:hf sldNum="0" hdr="0" ftr="0" dt="0"/>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4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sz="2000"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07F94A-1235-5922-6CDB-BD05AEEE2FDC}"/>
              </a:ext>
            </a:extLst>
          </p:cNvPr>
          <p:cNvSpPr>
            <a:spLocks noGrp="1"/>
          </p:cNvSpPr>
          <p:nvPr>
            <p:ph type="ctrTitle"/>
          </p:nvPr>
        </p:nvSpPr>
        <p:spPr>
          <a:xfrm>
            <a:off x="1933575" y="2133600"/>
            <a:ext cx="6524625" cy="1143000"/>
          </a:xfrm>
        </p:spPr>
        <p:txBody>
          <a:bodyPr>
            <a:noAutofit/>
          </a:bodyPr>
          <a:lstStyle/>
          <a:p>
            <a:pPr algn="ctr" eaLnBrk="1" fontAlgn="auto" hangingPunct="1">
              <a:spcAft>
                <a:spcPts val="0"/>
              </a:spcAft>
              <a:defRPr/>
            </a:pPr>
            <a:r>
              <a:rPr lang="en-US" sz="3200" dirty="0" smtClean="0">
                <a:solidFill>
                  <a:srgbClr val="00B050"/>
                </a:solidFill>
              </a:rPr>
              <a:t>UNIT-II</a:t>
            </a:r>
            <a:r>
              <a:rPr lang="en-US" sz="3200" dirty="0">
                <a:solidFill>
                  <a:srgbClr val="00B050"/>
                </a:solidFill>
              </a:rPr>
              <a:t/>
            </a:r>
            <a:br>
              <a:rPr lang="en-US" sz="3200" dirty="0">
                <a:solidFill>
                  <a:srgbClr val="00B050"/>
                </a:solidFill>
              </a:rPr>
            </a:br>
            <a:r>
              <a:rPr lang="en-US" sz="3200" dirty="0">
                <a:solidFill>
                  <a:srgbClr val="FF0000"/>
                </a:solidFill>
              </a:rPr>
              <a:t>FIBER OPTICS </a:t>
            </a:r>
          </a:p>
        </p:txBody>
      </p:sp>
      <p:sp>
        <p:nvSpPr>
          <p:cNvPr id="10243" name="Subtitle 2">
            <a:extLst>
              <a:ext uri="{FF2B5EF4-FFF2-40B4-BE49-F238E27FC236}">
                <a16:creationId xmlns:a16="http://schemas.microsoft.com/office/drawing/2014/main" xmlns="" id="{0C8EE92E-BDE7-CAB3-9C09-A6AE692BAD0F}"/>
              </a:ext>
            </a:extLst>
          </p:cNvPr>
          <p:cNvSpPr>
            <a:spLocks noGrp="1"/>
          </p:cNvSpPr>
          <p:nvPr>
            <p:ph type="subTitle" idx="1"/>
          </p:nvPr>
        </p:nvSpPr>
        <p:spPr>
          <a:xfrm>
            <a:off x="2209800" y="4191000"/>
            <a:ext cx="6172200" cy="1879600"/>
          </a:xfrm>
        </p:spPr>
        <p:txBody>
          <a:bodyPr/>
          <a:lstStyle/>
          <a:p>
            <a:pPr eaLnBrk="1" hangingPunct="1"/>
            <a:r>
              <a:rPr lang="en-US" altLang="en-US" sz="2400" dirty="0" err="1">
                <a:solidFill>
                  <a:srgbClr val="0000CC"/>
                </a:solidFill>
              </a:rPr>
              <a:t>Dr.A.Sivakami</a:t>
            </a:r>
            <a:r>
              <a:rPr lang="en-US" altLang="en-US" sz="2400" dirty="0">
                <a:solidFill>
                  <a:srgbClr val="0000CC"/>
                </a:solidFill>
              </a:rPr>
              <a:t>, </a:t>
            </a:r>
          </a:p>
          <a:p>
            <a:pPr eaLnBrk="1" hangingPunct="1"/>
            <a:r>
              <a:rPr lang="en-US" altLang="en-US" sz="2400" dirty="0">
                <a:solidFill>
                  <a:srgbClr val="0000CC"/>
                </a:solidFill>
              </a:rPr>
              <a:t>Associate Professor, </a:t>
            </a:r>
          </a:p>
          <a:p>
            <a:pPr eaLnBrk="1" hangingPunct="1"/>
            <a:r>
              <a:rPr lang="en-US" altLang="en-US" sz="2400" dirty="0">
                <a:solidFill>
                  <a:srgbClr val="0000CC"/>
                </a:solidFill>
              </a:rPr>
              <a:t>Department of Physics,</a:t>
            </a:r>
          </a:p>
          <a:p>
            <a:pPr eaLnBrk="1" hangingPunct="1"/>
            <a:r>
              <a:rPr lang="en-US" altLang="en-US" sz="2400" dirty="0">
                <a:solidFill>
                  <a:srgbClr val="0000CC"/>
                </a:solidFill>
              </a:rPr>
              <a:t>Malla Reddy University, Hyderabad.</a:t>
            </a:r>
          </a:p>
        </p:txBody>
      </p:sp>
      <p:pic>
        <p:nvPicPr>
          <p:cNvPr id="10244" name="Picture 3" descr="MRU-Logo-1.png">
            <a:extLst>
              <a:ext uri="{FF2B5EF4-FFF2-40B4-BE49-F238E27FC236}">
                <a16:creationId xmlns:a16="http://schemas.microsoft.com/office/drawing/2014/main" xmlns="" id="{E2436DD8-3DF1-FDBB-0877-22543D6F33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3" y="125413"/>
            <a:ext cx="85058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834A56-902C-3C4D-AA25-28EE5CB2ADB9}"/>
              </a:ext>
            </a:extLst>
          </p:cNvPr>
          <p:cNvSpPr>
            <a:spLocks noGrp="1"/>
          </p:cNvSpPr>
          <p:nvPr>
            <p:ph type="title"/>
          </p:nvPr>
        </p:nvSpPr>
        <p:spPr>
          <a:xfrm>
            <a:off x="447675" y="134938"/>
            <a:ext cx="7950200" cy="1143000"/>
          </a:xfrm>
        </p:spPr>
        <p:txBody>
          <a:bodyPr/>
          <a:lstStyle/>
          <a:p>
            <a:pPr>
              <a:defRPr/>
            </a:pPr>
            <a:r>
              <a:rPr lang="en-US" sz="2400" b="1" dirty="0">
                <a:solidFill>
                  <a:srgbClr val="FF0000"/>
                </a:solidFill>
              </a:rPr>
              <a:t>Transmission of light signal in step index fibers</a:t>
            </a:r>
            <a:endParaRPr lang="en-IN" sz="2400" b="1" dirty="0">
              <a:solidFill>
                <a:srgbClr val="FF0000"/>
              </a:solidFill>
            </a:endParaRPr>
          </a:p>
        </p:txBody>
      </p:sp>
      <p:pic>
        <p:nvPicPr>
          <p:cNvPr id="20483" name="Content Placeholder 4">
            <a:extLst>
              <a:ext uri="{FF2B5EF4-FFF2-40B4-BE49-F238E27FC236}">
                <a16:creationId xmlns:a16="http://schemas.microsoft.com/office/drawing/2014/main" xmlns="" id="{A19C47AC-8335-1392-53AB-032E55F5064C}"/>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676400" y="1417638"/>
            <a:ext cx="5257800" cy="2286000"/>
          </a:xfrm>
        </p:spPr>
      </p:pic>
      <p:sp>
        <p:nvSpPr>
          <p:cNvPr id="20485" name="TextBox 6">
            <a:extLst>
              <a:ext uri="{FF2B5EF4-FFF2-40B4-BE49-F238E27FC236}">
                <a16:creationId xmlns:a16="http://schemas.microsoft.com/office/drawing/2014/main" xmlns="" id="{E0FDF121-B09C-A5AC-5EDA-64704ED822BE}"/>
              </a:ext>
            </a:extLst>
          </p:cNvPr>
          <p:cNvSpPr txBox="1">
            <a:spLocks noChangeArrowheads="1"/>
          </p:cNvSpPr>
          <p:nvPr/>
        </p:nvSpPr>
        <p:spPr bwMode="auto">
          <a:xfrm>
            <a:off x="635000" y="3919538"/>
            <a:ext cx="7467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b="1" dirty="0">
                <a:solidFill>
                  <a:srgbClr val="FF0000"/>
                </a:solidFill>
                <a:latin typeface="Times New Roman" panose="02020603050405020304" pitchFamily="18" charset="0"/>
              </a:rPr>
              <a:t>Light travels along a side path, i.e., along the axis only. So zero order modes is supported by Single Mode Fiber </a:t>
            </a:r>
            <a:endParaRPr lang="en-IN" altLang="en-US" sz="2400" b="1" dirty="0">
              <a:solidFill>
                <a:srgbClr val="FF0000"/>
              </a:solidFill>
            </a:endParaRPr>
          </a:p>
        </p:txBody>
      </p:sp>
      <p:sp>
        <p:nvSpPr>
          <p:cNvPr id="20486" name="TextBox 8">
            <a:extLst>
              <a:ext uri="{FF2B5EF4-FFF2-40B4-BE49-F238E27FC236}">
                <a16:creationId xmlns:a16="http://schemas.microsoft.com/office/drawing/2014/main" xmlns="" id="{83CBB7CF-9090-3F34-9F77-65C684FE03AA}"/>
              </a:ext>
            </a:extLst>
          </p:cNvPr>
          <p:cNvSpPr txBox="1">
            <a:spLocks noChangeArrowheads="1"/>
          </p:cNvSpPr>
          <p:nvPr/>
        </p:nvSpPr>
        <p:spPr bwMode="auto">
          <a:xfrm>
            <a:off x="660400" y="4846638"/>
            <a:ext cx="7264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sz="2400" dirty="0"/>
              <a:t>Step-index multimode fibers operate on the principle of total reflection and allow traveling of light across the fiber/core axis in a zigzag pattern.</a:t>
            </a:r>
            <a:endParaRPr lang="en-IN" altLang="en-US" sz="2400" b="1" dirty="0">
              <a:solidFill>
                <a:srgbClr val="0000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834A56-902C-3C4D-AA25-28EE5CB2ADB9}"/>
              </a:ext>
            </a:extLst>
          </p:cNvPr>
          <p:cNvSpPr>
            <a:spLocks noGrp="1"/>
          </p:cNvSpPr>
          <p:nvPr>
            <p:ph type="title"/>
          </p:nvPr>
        </p:nvSpPr>
        <p:spPr>
          <a:xfrm>
            <a:off x="447675" y="134938"/>
            <a:ext cx="7950200" cy="1143000"/>
          </a:xfrm>
        </p:spPr>
        <p:txBody>
          <a:bodyPr/>
          <a:lstStyle/>
          <a:p>
            <a:pPr>
              <a:defRPr/>
            </a:pPr>
            <a:r>
              <a:rPr lang="en-US" sz="2400" b="1" dirty="0">
                <a:solidFill>
                  <a:srgbClr val="FF0000"/>
                </a:solidFill>
              </a:rPr>
              <a:t>Transmission of light signal in step index fibers</a:t>
            </a:r>
            <a:endParaRPr lang="en-IN" sz="2400" b="1" dirty="0">
              <a:solidFill>
                <a:srgbClr val="FF0000"/>
              </a:solidFill>
            </a:endParaRPr>
          </a:p>
        </p:txBody>
      </p:sp>
      <p:pic>
        <p:nvPicPr>
          <p:cNvPr id="20483" name="Content Placeholder 4">
            <a:extLst>
              <a:ext uri="{FF2B5EF4-FFF2-40B4-BE49-F238E27FC236}">
                <a16:creationId xmlns:a16="http://schemas.microsoft.com/office/drawing/2014/main" xmlns="" id="{A19C47AC-8335-1392-53AB-032E55F5064C}"/>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676400" y="1417638"/>
            <a:ext cx="5257800" cy="2286000"/>
          </a:xfrm>
        </p:spPr>
      </p:pic>
      <p:sp>
        <p:nvSpPr>
          <p:cNvPr id="20485" name="TextBox 6">
            <a:extLst>
              <a:ext uri="{FF2B5EF4-FFF2-40B4-BE49-F238E27FC236}">
                <a16:creationId xmlns:a16="http://schemas.microsoft.com/office/drawing/2014/main" xmlns="" id="{E0FDF121-B09C-A5AC-5EDA-64704ED822BE}"/>
              </a:ext>
            </a:extLst>
          </p:cNvPr>
          <p:cNvSpPr txBox="1">
            <a:spLocks noChangeArrowheads="1"/>
          </p:cNvSpPr>
          <p:nvPr/>
        </p:nvSpPr>
        <p:spPr bwMode="auto">
          <a:xfrm>
            <a:off x="558800" y="3861873"/>
            <a:ext cx="7467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sz="2400" b="1" dirty="0">
              <a:solidFill>
                <a:srgbClr val="FF0000"/>
              </a:solidFill>
            </a:endParaRPr>
          </a:p>
        </p:txBody>
      </p:sp>
      <p:sp>
        <p:nvSpPr>
          <p:cNvPr id="20486" name="TextBox 8">
            <a:extLst>
              <a:ext uri="{FF2B5EF4-FFF2-40B4-BE49-F238E27FC236}">
                <a16:creationId xmlns:a16="http://schemas.microsoft.com/office/drawing/2014/main" xmlns="" id="{83CBB7CF-9090-3F34-9F77-65C684FE03AA}"/>
              </a:ext>
            </a:extLst>
          </p:cNvPr>
          <p:cNvSpPr txBox="1">
            <a:spLocks noChangeArrowheads="1"/>
          </p:cNvSpPr>
          <p:nvPr/>
        </p:nvSpPr>
        <p:spPr bwMode="auto">
          <a:xfrm>
            <a:off x="673100" y="3843338"/>
            <a:ext cx="7264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b="1">
                <a:solidFill>
                  <a:srgbClr val="0000CC"/>
                </a:solidFill>
              </a:rPr>
              <a:t>Light entering the step-index multimode fiber at different incidence angles will pass through different paths ensuring effective multimode operation. Each light beam travels at the same speed across the fiber however the time it takes to exit depends on the angle at which it entered.</a:t>
            </a:r>
            <a:endParaRPr lang="en-IN" altLang="en-US" sz="2400" b="1" dirty="0">
              <a:solidFill>
                <a:srgbClr val="0000CC"/>
              </a:solidFill>
            </a:endParaRPr>
          </a:p>
        </p:txBody>
      </p:sp>
    </p:spTree>
    <p:extLst>
      <p:ext uri="{BB962C8B-B14F-4D97-AF65-F5344CB8AC3E}">
        <p14:creationId xmlns:p14="http://schemas.microsoft.com/office/powerpoint/2010/main" val="354934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6B9A18-0783-C07D-02CA-9AA0A9A9208F}"/>
              </a:ext>
            </a:extLst>
          </p:cNvPr>
          <p:cNvSpPr>
            <a:spLocks noGrp="1"/>
          </p:cNvSpPr>
          <p:nvPr>
            <p:ph type="title"/>
          </p:nvPr>
        </p:nvSpPr>
        <p:spPr/>
        <p:txBody>
          <a:bodyPr/>
          <a:lstStyle/>
          <a:p>
            <a:pPr algn="ctr">
              <a:defRPr/>
            </a:pPr>
            <a:r>
              <a:rPr lang="en-US" b="1" dirty="0">
                <a:solidFill>
                  <a:schemeClr val="tx1"/>
                </a:solidFill>
              </a:rPr>
              <a:t>Graded index fiber or GRIN fiber</a:t>
            </a:r>
            <a:endParaRPr lang="en-IN" b="1" dirty="0">
              <a:solidFill>
                <a:schemeClr val="tx1"/>
              </a:solidFill>
            </a:endParaRPr>
          </a:p>
        </p:txBody>
      </p:sp>
      <p:sp>
        <p:nvSpPr>
          <p:cNvPr id="3" name="Content Placeholder 2">
            <a:extLst>
              <a:ext uri="{FF2B5EF4-FFF2-40B4-BE49-F238E27FC236}">
                <a16:creationId xmlns:a16="http://schemas.microsoft.com/office/drawing/2014/main" xmlns="" id="{51266C24-8D12-B409-FE7C-27341DCD26F3}"/>
              </a:ext>
            </a:extLst>
          </p:cNvPr>
          <p:cNvSpPr>
            <a:spLocks noGrp="1"/>
          </p:cNvSpPr>
          <p:nvPr>
            <p:ph sz="quarter" idx="1"/>
          </p:nvPr>
        </p:nvSpPr>
        <p:spPr>
          <a:xfrm>
            <a:off x="457200" y="1600200"/>
            <a:ext cx="7950200" cy="4873625"/>
          </a:xfrm>
        </p:spPr>
        <p:txBody>
          <a:bodyPr/>
          <a:lstStyle/>
          <a:p>
            <a:pPr algn="just">
              <a:defRPr/>
            </a:pPr>
            <a:r>
              <a:rPr lang="en-US" sz="2000" b="1" dirty="0">
                <a:solidFill>
                  <a:srgbClr val="0000CC"/>
                </a:solidFill>
              </a:rPr>
              <a:t>Definition: </a:t>
            </a:r>
            <a:r>
              <a:rPr lang="en-US" sz="2000" b="1" dirty="0">
                <a:solidFill>
                  <a:srgbClr val="0000CC"/>
                </a:solidFill>
                <a:latin typeface="Verdana" panose="020B0604030504040204" pitchFamily="34" charset="0"/>
              </a:rPr>
              <a:t>Graded Index fiber is another type of optical fiber in which the refractive index of the core is non-uniform. This non-uniformity is present because the refractive index is higher at the axis of the core and continuously reduces with the radial movement away from the axis.</a:t>
            </a:r>
          </a:p>
          <a:p>
            <a:pPr algn="just">
              <a:defRPr/>
            </a:pPr>
            <a:r>
              <a:rPr lang="en-US" sz="2000" b="1" dirty="0">
                <a:solidFill>
                  <a:srgbClr val="FF0000"/>
                </a:solidFill>
                <a:latin typeface="Verdana" panose="020B0604030504040204" pitchFamily="34" charset="0"/>
              </a:rPr>
              <a:t>However, the refractive index of the cladding is constant in the case of graded index fiber. Hence the nature of the refractive index of the core is somewhat parabolic.</a:t>
            </a:r>
          </a:p>
          <a:p>
            <a:pPr algn="just">
              <a:defRPr/>
            </a:pPr>
            <a:r>
              <a:rPr lang="en-US" sz="2000" b="1" dirty="0">
                <a:solidFill>
                  <a:srgbClr val="FF0000"/>
                </a:solidFill>
                <a:latin typeface="Verdana" panose="020B0604030504040204" pitchFamily="34" charset="0"/>
              </a:rPr>
              <a:t>Unlike graded index optical fiber, the step index fiber has a constant refractive index at the core as well as cladding</a:t>
            </a:r>
          </a:p>
          <a:p>
            <a:pPr marL="0" indent="0">
              <a:buFont typeface="Wingdings" panose="05000000000000000000" pitchFamily="2" charset="2"/>
              <a:buNone/>
              <a:defRPr/>
            </a:pP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B90181-A2ED-DECB-B0D8-3C8528B7AAC1}"/>
              </a:ext>
            </a:extLst>
          </p:cNvPr>
          <p:cNvSpPr>
            <a:spLocks noGrp="1"/>
          </p:cNvSpPr>
          <p:nvPr>
            <p:ph type="title"/>
          </p:nvPr>
        </p:nvSpPr>
        <p:spPr/>
        <p:txBody>
          <a:bodyPr/>
          <a:lstStyle/>
          <a:p>
            <a:pPr>
              <a:defRPr/>
            </a:pPr>
            <a:r>
              <a:rPr lang="en-US" dirty="0"/>
              <a:t>GRIN Fiber</a:t>
            </a:r>
            <a:endParaRPr lang="en-IN" dirty="0"/>
          </a:p>
        </p:txBody>
      </p:sp>
      <p:pic>
        <p:nvPicPr>
          <p:cNvPr id="22531" name="Content Placeholder 4">
            <a:extLst>
              <a:ext uri="{FF2B5EF4-FFF2-40B4-BE49-F238E27FC236}">
                <a16:creationId xmlns:a16="http://schemas.microsoft.com/office/drawing/2014/main" xmlns="" id="{C410C1C9-D6A7-3379-441B-2537DE614BFA}"/>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77863" y="2203450"/>
            <a:ext cx="7399337" cy="32004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95F7307-2817-9137-E042-CE7569EF9AA6}"/>
              </a:ext>
            </a:extLst>
          </p:cNvPr>
          <p:cNvSpPr>
            <a:spLocks noGrp="1"/>
          </p:cNvSpPr>
          <p:nvPr>
            <p:ph sz="quarter" idx="1"/>
          </p:nvPr>
        </p:nvSpPr>
        <p:spPr>
          <a:xfrm>
            <a:off x="371475" y="228600"/>
            <a:ext cx="7934325" cy="6210300"/>
          </a:xfrm>
        </p:spPr>
        <p:txBody>
          <a:bodyPr/>
          <a:lstStyle/>
          <a:p>
            <a:pPr algn="just">
              <a:defRPr/>
            </a:pPr>
            <a:r>
              <a:rPr lang="en-US" sz="2000" dirty="0">
                <a:solidFill>
                  <a:srgbClr val="000000"/>
                </a:solidFill>
                <a:latin typeface="Verdana" panose="020B0604030504040204" pitchFamily="34" charset="0"/>
              </a:rPr>
              <a:t>In this type of fiber, the light ray experiences refraction thus gets bent towards the core. Thereby allowing propagation of ray in a curved path.</a:t>
            </a:r>
          </a:p>
          <a:p>
            <a:pPr algn="just">
              <a:defRPr/>
            </a:pPr>
            <a:r>
              <a:rPr lang="en-US" sz="2000" dirty="0">
                <a:solidFill>
                  <a:srgbClr val="000000"/>
                </a:solidFill>
                <a:latin typeface="Verdana" panose="020B0604030504040204" pitchFamily="34" charset="0"/>
              </a:rPr>
              <a:t>The refractive index of graded index fiber in the mathematical term is expressed as:</a:t>
            </a:r>
          </a:p>
          <a:p>
            <a:pPr algn="just">
              <a:defRPr/>
            </a:pPr>
            <a:endParaRPr lang="en-US" sz="2000" dirty="0">
              <a:solidFill>
                <a:srgbClr val="000000"/>
              </a:solidFill>
              <a:latin typeface="Verdana" panose="020B0604030504040204" pitchFamily="34" charset="0"/>
            </a:endParaRPr>
          </a:p>
          <a:p>
            <a:pPr algn="just">
              <a:defRPr/>
            </a:pPr>
            <a:endParaRPr lang="en-US" sz="2000" dirty="0">
              <a:solidFill>
                <a:srgbClr val="000000"/>
              </a:solidFill>
              <a:latin typeface="Verdana" panose="020B0604030504040204" pitchFamily="34" charset="0"/>
            </a:endParaRPr>
          </a:p>
          <a:p>
            <a:pPr marL="0" indent="0" algn="just">
              <a:buFont typeface="Wingdings" panose="05000000000000000000" pitchFamily="2" charset="2"/>
              <a:buNone/>
              <a:defRPr/>
            </a:pPr>
            <a:endParaRPr lang="en-US" sz="2000" dirty="0">
              <a:solidFill>
                <a:srgbClr val="000000"/>
              </a:solidFill>
              <a:latin typeface="Verdana" panose="020B0604030504040204" pitchFamily="34" charset="0"/>
            </a:endParaRPr>
          </a:p>
          <a:p>
            <a:pPr algn="just">
              <a:defRPr/>
            </a:pPr>
            <a:r>
              <a:rPr lang="en-US" sz="2000" dirty="0">
                <a:solidFill>
                  <a:srgbClr val="000000"/>
                </a:solidFill>
                <a:latin typeface="Verdana" panose="020B0604030504040204" pitchFamily="34" charset="0"/>
              </a:rPr>
              <a:t>Where a radius of the core shows characteristics of refractive index profile</a:t>
            </a:r>
          </a:p>
          <a:p>
            <a:pPr algn="just">
              <a:defRPr/>
            </a:pPr>
            <a:r>
              <a:rPr lang="en-US" sz="2000" dirty="0">
                <a:solidFill>
                  <a:srgbClr val="000000"/>
                </a:solidFill>
                <a:latin typeface="Verdana" panose="020B0604030504040204" pitchFamily="34" charset="0"/>
              </a:rPr>
              <a:t>R radial distance from the core axis</a:t>
            </a:r>
          </a:p>
          <a:p>
            <a:pPr>
              <a:defRPr/>
            </a:pPr>
            <a:endParaRPr lang="en-IN" dirty="0"/>
          </a:p>
        </p:txBody>
      </p:sp>
      <p:pic>
        <p:nvPicPr>
          <p:cNvPr id="23556" name="Picture 2" descr="eq 1 ''">
            <a:extLst>
              <a:ext uri="{FF2B5EF4-FFF2-40B4-BE49-F238E27FC236}">
                <a16:creationId xmlns:a16="http://schemas.microsoft.com/office/drawing/2014/main" xmlns="" id="{860318DD-86F7-417D-8766-035C2E06C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52387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a:extLst>
              <a:ext uri="{FF2B5EF4-FFF2-40B4-BE49-F238E27FC236}">
                <a16:creationId xmlns:a16="http://schemas.microsoft.com/office/drawing/2014/main" xmlns="" id="{389A302E-7CB4-DF7A-56E6-8F336B2EA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388" y="4187825"/>
            <a:ext cx="37465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1BABBA-4F63-D176-F400-93D6BA7D51F0}"/>
              </a:ext>
            </a:extLst>
          </p:cNvPr>
          <p:cNvSpPr>
            <a:spLocks noGrp="1"/>
          </p:cNvSpPr>
          <p:nvPr>
            <p:ph type="title"/>
          </p:nvPr>
        </p:nvSpPr>
        <p:spPr/>
        <p:txBody>
          <a:bodyPr/>
          <a:lstStyle/>
          <a:p>
            <a:pPr>
              <a:defRPr/>
            </a:pPr>
            <a:r>
              <a:rPr lang="en-US" sz="3200" b="1" dirty="0">
                <a:solidFill>
                  <a:srgbClr val="FF0000"/>
                </a:solidFill>
              </a:rPr>
              <a:t>Transmission of </a:t>
            </a:r>
            <a:r>
              <a:rPr lang="en-US" sz="3200" b="1" dirty="0" smtClean="0">
                <a:solidFill>
                  <a:srgbClr val="FF0000"/>
                </a:solidFill>
              </a:rPr>
              <a:t>light </a:t>
            </a:r>
            <a:r>
              <a:rPr lang="en-US" sz="3200" b="1" dirty="0">
                <a:solidFill>
                  <a:srgbClr val="FF0000"/>
                </a:solidFill>
              </a:rPr>
              <a:t>signal in GRIN fiber</a:t>
            </a:r>
            <a:endParaRPr lang="en-IN" dirty="0"/>
          </a:p>
        </p:txBody>
      </p:sp>
      <p:pic>
        <p:nvPicPr>
          <p:cNvPr id="24579" name="Content Placeholder 4">
            <a:extLst>
              <a:ext uri="{FF2B5EF4-FFF2-40B4-BE49-F238E27FC236}">
                <a16:creationId xmlns:a16="http://schemas.microsoft.com/office/drawing/2014/main" xmlns="" id="{731CEC2F-FEA0-A5D3-F4D8-A735FF652506}"/>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447800" y="1452649"/>
            <a:ext cx="6054725" cy="2819400"/>
          </a:xfrm>
        </p:spPr>
      </p:pic>
      <p:pic>
        <p:nvPicPr>
          <p:cNvPr id="24581" name="Picture 5">
            <a:extLst>
              <a:ext uri="{FF2B5EF4-FFF2-40B4-BE49-F238E27FC236}">
                <a16:creationId xmlns:a16="http://schemas.microsoft.com/office/drawing/2014/main" xmlns="" id="{941B9EB0-1F36-882B-8AFD-F6609D49A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419600"/>
            <a:ext cx="50657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xmlns="" id="{CBDF83B4-052B-AEE4-E0D6-24021FDEF944}"/>
              </a:ext>
            </a:extLst>
          </p:cNvPr>
          <p:cNvSpPr>
            <a:spLocks noGrp="1"/>
          </p:cNvSpPr>
          <p:nvPr>
            <p:ph sz="quarter" idx="1"/>
          </p:nvPr>
        </p:nvSpPr>
        <p:spPr>
          <a:xfrm>
            <a:off x="457200" y="685800"/>
            <a:ext cx="7950200" cy="5788025"/>
          </a:xfrm>
        </p:spPr>
        <p:txBody>
          <a:bodyPr/>
          <a:lstStyle/>
          <a:p>
            <a:pPr marL="0" indent="0" algn="just">
              <a:buFont typeface="Wingdings" panose="05000000000000000000" pitchFamily="2" charset="2"/>
              <a:buNone/>
            </a:pPr>
            <a:r>
              <a:rPr lang="en-US" altLang="en-US" b="1">
                <a:solidFill>
                  <a:srgbClr val="FF0000"/>
                </a:solidFill>
                <a:latin typeface="Times New Roman" panose="02020603050405020304" pitchFamily="18" charset="0"/>
              </a:rPr>
              <a:t>In graded index fiber, light rays travel at different speeds in different parts of the fiber because the refractive index varies through out the fiber. Near the outer edge, the refractive index is lower. As a result, rays near the outer edge travel faster than the rays at the center of the core. Because of this, rays arrive at the end of the fiber at approximately the same time.</a:t>
            </a:r>
          </a:p>
          <a:p>
            <a:pPr marL="0" indent="0" algn="just">
              <a:buFont typeface="Wingdings" panose="05000000000000000000" pitchFamily="2" charset="2"/>
              <a:buNone/>
            </a:pPr>
            <a:endParaRPr lang="en-US" altLang="en-US" b="1">
              <a:solidFill>
                <a:srgbClr val="FF0000"/>
              </a:solidFill>
              <a:latin typeface="Times New Roman" panose="02020603050405020304" pitchFamily="18" charset="0"/>
            </a:endParaRPr>
          </a:p>
          <a:p>
            <a:pPr marL="0" indent="0" algn="just">
              <a:buFont typeface="Wingdings" panose="05000000000000000000" pitchFamily="2" charset="2"/>
              <a:buNone/>
            </a:pPr>
            <a:r>
              <a:rPr lang="en-US" altLang="en-US">
                <a:solidFill>
                  <a:srgbClr val="000000"/>
                </a:solidFill>
                <a:latin typeface="Times New Roman" panose="02020603050405020304" pitchFamily="18" charset="0"/>
              </a:rPr>
              <a:t>The reflected rays travels back towards the core axis and without crossing the fiber axis, it is refracted towards downwards direction and again gets totally internally reflected and passes towards upward direction. In this manner the ray propagates inside the fiber in a </a:t>
            </a:r>
            <a:r>
              <a:rPr lang="en-US" altLang="en-US" b="1" i="1">
                <a:solidFill>
                  <a:srgbClr val="000000"/>
                </a:solidFill>
                <a:latin typeface="Times New Roman" panose="02020603050405020304" pitchFamily="18" charset="0"/>
              </a:rPr>
              <a:t>helical or spiral manner.</a:t>
            </a:r>
          </a:p>
          <a:p>
            <a:pPr marL="0" indent="0" algn="just">
              <a:buFont typeface="Wingdings" panose="05000000000000000000" pitchFamily="2" charset="2"/>
              <a:buNone/>
            </a:pPr>
            <a:r>
              <a:rPr lang="en-US" altLang="en-US" b="1">
                <a:solidFill>
                  <a:srgbClr val="FF0000"/>
                </a:solidFill>
                <a:latin typeface="Times New Roman" panose="02020603050405020304" pitchFamily="18" charset="0"/>
              </a:rPr>
              <a:t> </a:t>
            </a:r>
            <a:endParaRPr lang="en-IN" altLang="en-US" b="1">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5A4367-C976-65F8-B714-8249B1A872D2}"/>
              </a:ext>
            </a:extLst>
          </p:cNvPr>
          <p:cNvSpPr>
            <a:spLocks noGrp="1"/>
          </p:cNvSpPr>
          <p:nvPr>
            <p:ph type="title"/>
          </p:nvPr>
        </p:nvSpPr>
        <p:spPr>
          <a:xfrm>
            <a:off x="457200" y="274638"/>
            <a:ext cx="7467600" cy="487362"/>
          </a:xfrm>
        </p:spPr>
        <p:txBody>
          <a:bodyPr>
            <a:normAutofit fontScale="90000"/>
          </a:bodyPr>
          <a:lstStyle/>
          <a:p>
            <a:pPr>
              <a:defRPr/>
            </a:pPr>
            <a:r>
              <a:rPr lang="en-US" b="1" dirty="0">
                <a:solidFill>
                  <a:srgbClr val="FF0000"/>
                </a:solidFill>
              </a:rPr>
              <a:t>Characteristics of GRIN fiber</a:t>
            </a:r>
            <a:endParaRPr lang="en-IN" b="1" dirty="0">
              <a:solidFill>
                <a:srgbClr val="FF0000"/>
              </a:solidFill>
            </a:endParaRPr>
          </a:p>
        </p:txBody>
      </p:sp>
      <p:sp>
        <p:nvSpPr>
          <p:cNvPr id="3" name="Content Placeholder 2">
            <a:extLst>
              <a:ext uri="{FF2B5EF4-FFF2-40B4-BE49-F238E27FC236}">
                <a16:creationId xmlns:a16="http://schemas.microsoft.com/office/drawing/2014/main" xmlns="" id="{05E1918A-FCBB-CEC3-D76F-DC72B6CDA9A8}"/>
              </a:ext>
            </a:extLst>
          </p:cNvPr>
          <p:cNvSpPr>
            <a:spLocks noGrp="1"/>
          </p:cNvSpPr>
          <p:nvPr>
            <p:ph sz="quarter" idx="1"/>
          </p:nvPr>
        </p:nvSpPr>
        <p:spPr>
          <a:xfrm>
            <a:off x="457200" y="762000"/>
            <a:ext cx="7950200" cy="5711825"/>
          </a:xfrm>
        </p:spPr>
        <p:txBody>
          <a:bodyPr/>
          <a:lstStyle/>
          <a:p>
            <a:pPr algn="just">
              <a:buFont typeface="+mj-lt"/>
              <a:buAutoNum type="arabicPeriod"/>
              <a:defRPr/>
            </a:pPr>
            <a:r>
              <a:rPr lang="en-US" b="1" dirty="0">
                <a:solidFill>
                  <a:srgbClr val="0000CC"/>
                </a:solidFill>
                <a:latin typeface="Verdana" panose="020B0604030504040204" pitchFamily="34" charset="0"/>
              </a:rPr>
              <a:t>Graded index fiber is a type of fiber where the refractive index of the core is </a:t>
            </a:r>
            <a:r>
              <a:rPr lang="en-US" b="1" dirty="0" smtClean="0">
                <a:solidFill>
                  <a:srgbClr val="0000CC"/>
                </a:solidFill>
                <a:latin typeface="Verdana" panose="020B0604030504040204" pitchFamily="34" charset="0"/>
              </a:rPr>
              <a:t>non-uniform </a:t>
            </a:r>
            <a:r>
              <a:rPr lang="en-US" b="1" dirty="0">
                <a:solidFill>
                  <a:srgbClr val="0000CC"/>
                </a:solidFill>
                <a:latin typeface="Verdana" panose="020B0604030504040204" pitchFamily="34" charset="0"/>
              </a:rPr>
              <a:t>at the center core and then it decreases towards core-cladding interface.</a:t>
            </a:r>
          </a:p>
          <a:p>
            <a:pPr algn="just">
              <a:buFont typeface="+mj-lt"/>
              <a:buAutoNum type="arabicPeriod"/>
              <a:defRPr/>
            </a:pPr>
            <a:r>
              <a:rPr lang="en-US" b="1" dirty="0">
                <a:solidFill>
                  <a:srgbClr val="0000CC"/>
                </a:solidFill>
                <a:latin typeface="Verdana" panose="020B0604030504040204" pitchFamily="34" charset="0"/>
              </a:rPr>
              <a:t>Graded index fiber is of only one type, that is, multi mode fiber.</a:t>
            </a:r>
          </a:p>
          <a:p>
            <a:pPr algn="just">
              <a:buFont typeface="+mj-lt"/>
              <a:buAutoNum type="arabicPeriod"/>
              <a:defRPr/>
            </a:pPr>
            <a:r>
              <a:rPr lang="en-US" b="1" dirty="0">
                <a:solidFill>
                  <a:srgbClr val="0000CC"/>
                </a:solidFill>
                <a:latin typeface="Verdana" panose="020B0604030504040204" pitchFamily="34" charset="0"/>
              </a:rPr>
              <a:t>Index profiles is in the shape of a parabolic curve (for α=2).</a:t>
            </a:r>
          </a:p>
          <a:p>
            <a:pPr algn="just">
              <a:buFont typeface="+mj-lt"/>
              <a:buAutoNum type="arabicPeriod"/>
              <a:defRPr/>
            </a:pPr>
            <a:r>
              <a:rPr lang="en-US" b="1" dirty="0">
                <a:solidFill>
                  <a:srgbClr val="0000CC"/>
                </a:solidFill>
                <a:latin typeface="Verdana" panose="020B0604030504040204" pitchFamily="34" charset="0"/>
              </a:rPr>
              <a:t>The light rays propagate in the form of skew rays or helical rays. They will not cross the fiber axis.</a:t>
            </a:r>
          </a:p>
          <a:p>
            <a:pPr algn="just">
              <a:buFont typeface="+mj-lt"/>
              <a:buAutoNum type="arabicPeriod"/>
              <a:defRPr/>
            </a:pPr>
            <a:r>
              <a:rPr lang="en-US" b="1" dirty="0">
                <a:solidFill>
                  <a:srgbClr val="0000CC"/>
                </a:solidFill>
                <a:latin typeface="Verdana" panose="020B0604030504040204" pitchFamily="34" charset="0"/>
              </a:rPr>
              <a:t>Signal distortion is very low even though the rays travel with different speeds inside the fiber.</a:t>
            </a:r>
          </a:p>
          <a:p>
            <a:pPr marL="0" indent="0" algn="just">
              <a:buFont typeface="Wingdings" panose="05000000000000000000" pitchFamily="2" charset="2"/>
              <a:buNone/>
              <a:defRPr/>
            </a:pPr>
            <a:r>
              <a:rPr lang="en-US" b="1" dirty="0">
                <a:solidFill>
                  <a:srgbClr val="0000CC"/>
                </a:solidFill>
              </a:rPr>
              <a:t/>
            </a:r>
            <a:br>
              <a:rPr lang="en-US" b="1" dirty="0">
                <a:solidFill>
                  <a:srgbClr val="0000CC"/>
                </a:solidFill>
              </a:rPr>
            </a:br>
            <a:endParaRPr lang="en-IN" b="1" dirty="0">
              <a:solidFill>
                <a:srgbClr val="0000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27DC61-251A-5C85-71F1-8848EF88E4CB}"/>
              </a:ext>
            </a:extLst>
          </p:cNvPr>
          <p:cNvSpPr>
            <a:spLocks noGrp="1"/>
          </p:cNvSpPr>
          <p:nvPr>
            <p:ph type="title"/>
          </p:nvPr>
        </p:nvSpPr>
        <p:spPr>
          <a:xfrm>
            <a:off x="457200" y="274638"/>
            <a:ext cx="7467600" cy="487362"/>
          </a:xfrm>
        </p:spPr>
        <p:txBody>
          <a:bodyPr>
            <a:normAutofit fontScale="90000"/>
          </a:bodyPr>
          <a:lstStyle/>
          <a:p>
            <a:pPr>
              <a:defRPr/>
            </a:pPr>
            <a:r>
              <a:rPr lang="en-US" b="1" dirty="0">
                <a:solidFill>
                  <a:srgbClr val="FF0000"/>
                </a:solidFill>
              </a:rPr>
              <a:t>Characteristics of GRIN fiber</a:t>
            </a:r>
            <a:endParaRPr lang="en-IN" b="1" dirty="0">
              <a:solidFill>
                <a:srgbClr val="FF0000"/>
              </a:solidFill>
            </a:endParaRPr>
          </a:p>
        </p:txBody>
      </p:sp>
      <p:sp>
        <p:nvSpPr>
          <p:cNvPr id="3" name="Content Placeholder 2">
            <a:extLst>
              <a:ext uri="{FF2B5EF4-FFF2-40B4-BE49-F238E27FC236}">
                <a16:creationId xmlns:a16="http://schemas.microsoft.com/office/drawing/2014/main" xmlns="" id="{3773567F-A8AD-3D34-2AB7-DB8AB2EF5FE1}"/>
              </a:ext>
            </a:extLst>
          </p:cNvPr>
          <p:cNvSpPr>
            <a:spLocks noGrp="1"/>
          </p:cNvSpPr>
          <p:nvPr>
            <p:ph sz="quarter" idx="1"/>
          </p:nvPr>
        </p:nvSpPr>
        <p:spPr>
          <a:xfrm>
            <a:off x="457200" y="762000"/>
            <a:ext cx="7950200" cy="5711825"/>
          </a:xfrm>
        </p:spPr>
        <p:txBody>
          <a:bodyPr/>
          <a:lstStyle/>
          <a:p>
            <a:pPr algn="just">
              <a:buFont typeface="+mj-lt"/>
              <a:buAutoNum type="arabicPeriod"/>
              <a:defRPr/>
            </a:pPr>
            <a:r>
              <a:rPr lang="en-US" b="1" dirty="0">
                <a:solidFill>
                  <a:srgbClr val="0000CC"/>
                </a:solidFill>
                <a:latin typeface="Verdana" panose="020B0604030504040204" pitchFamily="34" charset="0"/>
              </a:rPr>
              <a:t>The fiber has higher bandwidth. The bandwidth of the fiber lies in between 200 MHz Km to 600 MHz km even though theoretically it has an infinite bandwidth.</a:t>
            </a:r>
          </a:p>
          <a:p>
            <a:pPr algn="just">
              <a:buFont typeface="+mj-lt"/>
              <a:buAutoNum type="arabicPeriod"/>
              <a:defRPr/>
            </a:pPr>
            <a:r>
              <a:rPr lang="en-US" b="1" dirty="0">
                <a:solidFill>
                  <a:srgbClr val="0000CC"/>
                </a:solidFill>
                <a:latin typeface="Verdana" panose="020B0604030504040204" pitchFamily="34" charset="0"/>
              </a:rPr>
              <a:t>The diameter of the core is about 50µm in the case of multimode fiber.</a:t>
            </a:r>
          </a:p>
          <a:p>
            <a:pPr algn="just">
              <a:buFont typeface="+mj-lt"/>
              <a:buAutoNum type="arabicPeriod"/>
              <a:defRPr/>
            </a:pPr>
            <a:r>
              <a:rPr lang="en-US" b="1" dirty="0">
                <a:solidFill>
                  <a:srgbClr val="0000CC"/>
                </a:solidFill>
                <a:latin typeface="Verdana" panose="020B0604030504040204" pitchFamily="34" charset="0"/>
              </a:rPr>
              <a:t>Used for long distance communication.</a:t>
            </a:r>
          </a:p>
          <a:p>
            <a:pPr algn="just">
              <a:buFont typeface="+mj-lt"/>
              <a:buAutoNum type="arabicPeriod"/>
              <a:defRPr/>
            </a:pPr>
            <a:r>
              <a:rPr lang="en-US" b="1" dirty="0">
                <a:solidFill>
                  <a:srgbClr val="0000CC"/>
                </a:solidFill>
                <a:latin typeface="Verdana" panose="020B0604030504040204" pitchFamily="34" charset="0"/>
              </a:rPr>
              <a:t>Attenuation of light rays is less in graded index fibers.</a:t>
            </a:r>
          </a:p>
          <a:p>
            <a:pPr algn="just">
              <a:buFont typeface="+mj-lt"/>
              <a:buAutoNum type="arabicPeriod"/>
              <a:defRPr/>
            </a:pPr>
            <a:r>
              <a:rPr lang="en-US" b="1" dirty="0">
                <a:solidFill>
                  <a:srgbClr val="0000CC"/>
                </a:solidFill>
                <a:latin typeface="Verdana" panose="020B0604030504040204" pitchFamily="34" charset="0"/>
              </a:rPr>
              <a:t>Highly expensive.</a:t>
            </a:r>
          </a:p>
          <a:p>
            <a:pPr algn="just">
              <a:buFont typeface="+mj-lt"/>
              <a:buAutoNum type="arabicPeriod"/>
              <a:defRPr/>
            </a:pPr>
            <a:r>
              <a:rPr lang="en-US" b="1" dirty="0">
                <a:solidFill>
                  <a:srgbClr val="0000CC"/>
                </a:solidFill>
                <a:latin typeface="Verdana" panose="020B0604030504040204" pitchFamily="34" charset="0"/>
              </a:rPr>
              <a:t>NA of graded index fibers is less.</a:t>
            </a:r>
          </a:p>
          <a:p>
            <a:pPr algn="just">
              <a:buFont typeface="+mj-lt"/>
              <a:buAutoNum type="arabicPeriod"/>
              <a:defRPr/>
            </a:pPr>
            <a:r>
              <a:rPr lang="en-US" b="1" dirty="0">
                <a:solidFill>
                  <a:srgbClr val="0000CC"/>
                </a:solidFill>
                <a:latin typeface="Verdana" panose="020B0604030504040204" pitchFamily="34" charset="0"/>
              </a:rPr>
              <a:t>No pulse broadening and inter modal dispersion due to periodic self focusing.</a:t>
            </a:r>
          </a:p>
          <a:p>
            <a:pPr marL="0" indent="0" algn="just">
              <a:buFont typeface="Wingdings" panose="05000000000000000000" pitchFamily="2" charset="2"/>
              <a:buNone/>
              <a:defRPr/>
            </a:pPr>
            <a:r>
              <a:rPr lang="en-US" b="1" dirty="0">
                <a:solidFill>
                  <a:srgbClr val="0000CC"/>
                </a:solidFill>
              </a:rPr>
              <a:t/>
            </a:r>
            <a:br>
              <a:rPr lang="en-US" b="1" dirty="0">
                <a:solidFill>
                  <a:srgbClr val="0000CC"/>
                </a:solidFill>
              </a:rPr>
            </a:br>
            <a:endParaRPr lang="en-IN" b="1" dirty="0">
              <a:solidFill>
                <a:srgbClr val="0000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AFC177-B38C-57F4-43AF-07E0EC6870D7}"/>
              </a:ext>
            </a:extLst>
          </p:cNvPr>
          <p:cNvSpPr>
            <a:spLocks noGrp="1"/>
          </p:cNvSpPr>
          <p:nvPr>
            <p:ph type="title"/>
          </p:nvPr>
        </p:nvSpPr>
        <p:spPr>
          <a:xfrm>
            <a:off x="371475" y="0"/>
            <a:ext cx="7467600" cy="411163"/>
          </a:xfrm>
        </p:spPr>
        <p:txBody>
          <a:bodyPr>
            <a:noAutofit/>
          </a:bodyPr>
          <a:lstStyle/>
          <a:p>
            <a:pPr algn="ctr">
              <a:defRPr/>
            </a:pPr>
            <a:r>
              <a:rPr lang="en-US" sz="2000" b="1" dirty="0">
                <a:solidFill>
                  <a:srgbClr val="0000CC"/>
                </a:solidFill>
              </a:rPr>
              <a:t>Difference between STEP INDEX &amp; GRIN FIBER</a:t>
            </a:r>
            <a:endParaRPr lang="en-IN" sz="2000" b="1" dirty="0">
              <a:solidFill>
                <a:srgbClr val="0000CC"/>
              </a:solidFill>
            </a:endParaRPr>
          </a:p>
        </p:txBody>
      </p:sp>
      <p:graphicFrame>
        <p:nvGraphicFramePr>
          <p:cNvPr id="5" name="Table 5">
            <a:extLst>
              <a:ext uri="{FF2B5EF4-FFF2-40B4-BE49-F238E27FC236}">
                <a16:creationId xmlns:a16="http://schemas.microsoft.com/office/drawing/2014/main" xmlns="" id="{72DF12B3-847C-763B-CF61-3DF1F7BCCACD}"/>
              </a:ext>
            </a:extLst>
          </p:cNvPr>
          <p:cNvGraphicFramePr>
            <a:graphicFrameLocks noGrp="1"/>
          </p:cNvGraphicFramePr>
          <p:nvPr>
            <p:ph sz="quarter" idx="1"/>
          </p:nvPr>
        </p:nvGraphicFramePr>
        <p:xfrm>
          <a:off x="228600" y="398463"/>
          <a:ext cx="8458201" cy="6307138"/>
        </p:xfrm>
        <a:graphic>
          <a:graphicData uri="http://schemas.openxmlformats.org/drawingml/2006/table">
            <a:tbl>
              <a:tblPr firstRow="1" bandRow="1">
                <a:tableStyleId>{5C22544A-7EE6-4342-B048-85BDC9FD1C3A}</a:tableStyleId>
              </a:tblPr>
              <a:tblGrid>
                <a:gridCol w="1714893">
                  <a:extLst>
                    <a:ext uri="{9D8B030D-6E8A-4147-A177-3AD203B41FA5}">
                      <a16:colId xmlns:a16="http://schemas.microsoft.com/office/drawing/2014/main" xmlns="" val="20000"/>
                    </a:ext>
                  </a:extLst>
                </a:gridCol>
                <a:gridCol w="3549906">
                  <a:extLst>
                    <a:ext uri="{9D8B030D-6E8A-4147-A177-3AD203B41FA5}">
                      <a16:colId xmlns:a16="http://schemas.microsoft.com/office/drawing/2014/main" xmlns="" val="20001"/>
                    </a:ext>
                  </a:extLst>
                </a:gridCol>
                <a:gridCol w="3193402">
                  <a:extLst>
                    <a:ext uri="{9D8B030D-6E8A-4147-A177-3AD203B41FA5}">
                      <a16:colId xmlns:a16="http://schemas.microsoft.com/office/drawing/2014/main" xmlns="" val="20002"/>
                    </a:ext>
                  </a:extLst>
                </a:gridCol>
              </a:tblGrid>
              <a:tr h="929291">
                <a:tc>
                  <a:txBody>
                    <a:bodyPr/>
                    <a:lstStyle/>
                    <a:p>
                      <a:r>
                        <a:rPr lang="en-US" sz="1800" dirty="0"/>
                        <a:t>BASIS OF COMPARISON</a:t>
                      </a:r>
                      <a:endParaRPr lang="en-IN" sz="1800" dirty="0"/>
                    </a:p>
                  </a:txBody>
                  <a:tcPr marT="45705" marB="45705"/>
                </a:tc>
                <a:tc>
                  <a:txBody>
                    <a:bodyPr/>
                    <a:lstStyle/>
                    <a:p>
                      <a:r>
                        <a:rPr lang="en-US" sz="1800" dirty="0"/>
                        <a:t>STEP INDEX FIBER</a:t>
                      </a:r>
                      <a:endParaRPr lang="en-IN" sz="1800" dirty="0"/>
                    </a:p>
                  </a:txBody>
                  <a:tcPr marT="45705" marB="45705"/>
                </a:tc>
                <a:tc>
                  <a:txBody>
                    <a:bodyPr/>
                    <a:lstStyle/>
                    <a:p>
                      <a:r>
                        <a:rPr lang="en-US" sz="1800" dirty="0"/>
                        <a:t>GRADED INDEX FIBER</a:t>
                      </a:r>
                      <a:endParaRPr lang="en-IN" sz="1800" dirty="0"/>
                    </a:p>
                  </a:txBody>
                  <a:tcPr marT="45705" marB="45705"/>
                </a:tc>
                <a:extLst>
                  <a:ext uri="{0D108BD9-81ED-4DB2-BD59-A6C34878D82A}">
                    <a16:rowId xmlns:a16="http://schemas.microsoft.com/office/drawing/2014/main" xmlns="" val="10000"/>
                  </a:ext>
                </a:extLst>
              </a:tr>
              <a:tr h="1827635">
                <a:tc>
                  <a:txBody>
                    <a:bodyPr/>
                    <a:lstStyle/>
                    <a:p>
                      <a:r>
                        <a:rPr kumimoji="0" lang="en-IN" sz="1800" b="1" i="0" kern="1200" dirty="0">
                          <a:solidFill>
                            <a:schemeClr val="dk1"/>
                          </a:solidFill>
                          <a:effectLst/>
                          <a:latin typeface="+mn-lt"/>
                          <a:ea typeface="+mn-ea"/>
                          <a:cs typeface="+mn-cs"/>
                        </a:rPr>
                        <a:t>Definition</a:t>
                      </a:r>
                      <a:endParaRPr lang="en-IN" sz="1800" dirty="0"/>
                    </a:p>
                  </a:txBody>
                  <a:tcPr marT="45705" marB="45705"/>
                </a:tc>
                <a:tc>
                  <a:txBody>
                    <a:bodyPr/>
                    <a:lstStyle/>
                    <a:p>
                      <a:pPr algn="just"/>
                      <a:r>
                        <a:rPr kumimoji="0" lang="en-US" sz="1600" b="1" i="0" kern="1200" dirty="0">
                          <a:solidFill>
                            <a:schemeClr val="dk1"/>
                          </a:solidFill>
                          <a:effectLst/>
                          <a:latin typeface="+mn-lt"/>
                          <a:ea typeface="+mn-ea"/>
                          <a:cs typeface="+mn-cs"/>
                        </a:rPr>
                        <a:t>Step index fiber is a fiber in which the core is of a uniform refractive index and there is a sharp decrease in the index of refraction at the cladding</a:t>
                      </a:r>
                      <a:endParaRPr lang="en-IN" sz="1600" b="1" dirty="0">
                        <a:solidFill>
                          <a:srgbClr val="C00000"/>
                        </a:solidFill>
                      </a:endParaRPr>
                    </a:p>
                  </a:txBody>
                  <a:tcPr marT="45705" marB="45705"/>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kern="1200" dirty="0">
                          <a:solidFill>
                            <a:schemeClr val="dk1"/>
                          </a:solidFill>
                          <a:effectLst/>
                          <a:latin typeface="+mn-lt"/>
                          <a:ea typeface="+mn-ea"/>
                          <a:cs typeface="+mn-cs"/>
                        </a:rPr>
                        <a:t>Graded index fiber is a type of fiber where the refractive index of the core is maximum at the center core and then it decreases towards core-cladding interface</a:t>
                      </a:r>
                      <a:endParaRPr kumimoji="0" lang="en-US" sz="1600" b="1" i="0" u="none" strike="noStrike" kern="1200" baseline="0" dirty="0">
                        <a:solidFill>
                          <a:srgbClr val="C00000"/>
                        </a:solidFill>
                        <a:latin typeface="+mn-lt"/>
                        <a:ea typeface="+mn-ea"/>
                        <a:cs typeface="+mn-cs"/>
                      </a:endParaRPr>
                    </a:p>
                  </a:txBody>
                  <a:tcPr marT="45705" marB="45705"/>
                </a:tc>
                <a:extLst>
                  <a:ext uri="{0D108BD9-81ED-4DB2-BD59-A6C34878D82A}">
                    <a16:rowId xmlns:a16="http://schemas.microsoft.com/office/drawing/2014/main" xmlns="" val="10001"/>
                  </a:ext>
                </a:extLst>
              </a:tr>
              <a:tr h="836359">
                <a:tc>
                  <a:txBody>
                    <a:bodyPr/>
                    <a:lstStyle/>
                    <a:p>
                      <a:r>
                        <a:rPr lang="en-US" sz="1800" b="1" dirty="0"/>
                        <a:t>Types</a:t>
                      </a:r>
                      <a:endParaRPr lang="en-IN" sz="1800" b="1" dirty="0"/>
                    </a:p>
                  </a:txBody>
                  <a:tcPr marT="45705" marB="45705"/>
                </a:tc>
                <a:tc>
                  <a:txBody>
                    <a:bodyPr/>
                    <a:lstStyle/>
                    <a:p>
                      <a:pPr algn="just"/>
                      <a:r>
                        <a:rPr kumimoji="0" lang="en-US" sz="1600" b="1" i="0" kern="1200" dirty="0">
                          <a:solidFill>
                            <a:schemeClr val="dk1"/>
                          </a:solidFill>
                          <a:effectLst/>
                          <a:latin typeface="+mn-lt"/>
                          <a:ea typeface="+mn-ea"/>
                          <a:cs typeface="+mn-cs"/>
                        </a:rPr>
                        <a:t>Step index fiber is found in two types, that is mono mode fiber and multi mode fiber.</a:t>
                      </a:r>
                      <a:endParaRPr lang="en-IN" sz="1600" b="1" dirty="0">
                        <a:solidFill>
                          <a:srgbClr val="C00000"/>
                        </a:solidFill>
                      </a:endParaRPr>
                    </a:p>
                  </a:txBody>
                  <a:tcPr marT="45705" marB="45705"/>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kern="1200" dirty="0">
                          <a:solidFill>
                            <a:schemeClr val="dk1"/>
                          </a:solidFill>
                          <a:effectLst/>
                          <a:latin typeface="+mn-lt"/>
                          <a:ea typeface="+mn-ea"/>
                          <a:cs typeface="+mn-cs"/>
                        </a:rPr>
                        <a:t>Graded index fiber is of only one type, that is, multi mode fiber. </a:t>
                      </a:r>
                      <a:endParaRPr kumimoji="0" lang="en-US" sz="1600" b="1" i="0" u="none" strike="noStrike" kern="1200" baseline="0" dirty="0">
                        <a:solidFill>
                          <a:srgbClr val="C00000"/>
                        </a:solidFill>
                        <a:latin typeface="+mn-lt"/>
                        <a:ea typeface="+mn-ea"/>
                        <a:cs typeface="+mn-cs"/>
                      </a:endParaRPr>
                    </a:p>
                  </a:txBody>
                  <a:tcPr marT="45705" marB="45705"/>
                </a:tc>
                <a:extLst>
                  <a:ext uri="{0D108BD9-81ED-4DB2-BD59-A6C34878D82A}">
                    <a16:rowId xmlns:a16="http://schemas.microsoft.com/office/drawing/2014/main" xmlns="" val="10002"/>
                  </a:ext>
                </a:extLst>
              </a:tr>
              <a:tr h="669377">
                <a:tc>
                  <a:txBody>
                    <a:bodyPr/>
                    <a:lstStyle/>
                    <a:p>
                      <a:r>
                        <a:rPr kumimoji="0" lang="en-IN" sz="1800" b="1" i="0" kern="1200" dirty="0">
                          <a:solidFill>
                            <a:schemeClr val="dk1"/>
                          </a:solidFill>
                          <a:effectLst/>
                          <a:latin typeface="+mn-lt"/>
                          <a:ea typeface="+mn-ea"/>
                          <a:cs typeface="+mn-cs"/>
                        </a:rPr>
                        <a:t>Index Profiles</a:t>
                      </a:r>
                      <a:endParaRPr lang="en-IN" sz="1800" dirty="0"/>
                    </a:p>
                  </a:txBody>
                  <a:tcPr marT="45705" marB="45705"/>
                </a:tc>
                <a:tc>
                  <a:txBody>
                    <a:bodyPr/>
                    <a:lstStyle/>
                    <a:p>
                      <a:pPr algn="just"/>
                      <a:r>
                        <a:rPr kumimoji="0" lang="en-US" sz="1600" b="1" i="0" kern="1200" dirty="0">
                          <a:solidFill>
                            <a:schemeClr val="dk1"/>
                          </a:solidFill>
                          <a:effectLst/>
                          <a:latin typeface="+mn-lt"/>
                          <a:ea typeface="+mn-ea"/>
                          <a:cs typeface="+mn-cs"/>
                        </a:rPr>
                        <a:t>Index profiles are in the shape of step.</a:t>
                      </a:r>
                      <a:endParaRPr lang="en-IN" sz="1600" b="1" dirty="0">
                        <a:solidFill>
                          <a:srgbClr val="C00000"/>
                        </a:solidFill>
                      </a:endParaRPr>
                    </a:p>
                  </a:txBody>
                  <a:tcPr marT="45705" marB="45705"/>
                </a:tc>
                <a:tc>
                  <a:txBody>
                    <a:bodyPr/>
                    <a:lstStyle/>
                    <a:p>
                      <a:pPr algn="just"/>
                      <a:r>
                        <a:rPr kumimoji="0" lang="en-US" sz="1600" b="1" i="0" kern="1200" dirty="0">
                          <a:solidFill>
                            <a:schemeClr val="dk1"/>
                          </a:solidFill>
                          <a:effectLst/>
                          <a:latin typeface="+mn-lt"/>
                          <a:ea typeface="+mn-ea"/>
                          <a:cs typeface="+mn-cs"/>
                        </a:rPr>
                        <a:t>Index profiles is in the shape of a parabolic curve</a:t>
                      </a:r>
                      <a:endParaRPr lang="en-IN" sz="1600" b="1" dirty="0">
                        <a:solidFill>
                          <a:srgbClr val="C00000"/>
                        </a:solidFill>
                      </a:endParaRPr>
                    </a:p>
                  </a:txBody>
                  <a:tcPr marT="45705" marB="45705"/>
                </a:tc>
                <a:extLst>
                  <a:ext uri="{0D108BD9-81ED-4DB2-BD59-A6C34878D82A}">
                    <a16:rowId xmlns:a16="http://schemas.microsoft.com/office/drawing/2014/main" xmlns="" val="10003"/>
                  </a:ext>
                </a:extLst>
              </a:tr>
              <a:tr h="2044476">
                <a:tc>
                  <a:txBody>
                    <a:bodyPr/>
                    <a:lstStyle/>
                    <a:p>
                      <a:r>
                        <a:rPr kumimoji="0" lang="en-IN" sz="1800" b="1" i="0" kern="1200" dirty="0">
                          <a:solidFill>
                            <a:schemeClr val="dk1"/>
                          </a:solidFill>
                          <a:effectLst/>
                          <a:latin typeface="+mn-lt"/>
                          <a:ea typeface="+mn-ea"/>
                          <a:cs typeface="+mn-cs"/>
                        </a:rPr>
                        <a:t>Light Rays Propagation</a:t>
                      </a:r>
                      <a:endParaRPr lang="en-IN" sz="1800" dirty="0"/>
                    </a:p>
                  </a:txBody>
                  <a:tcPr marT="45705" marB="45705"/>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baseline="0" dirty="0">
                          <a:solidFill>
                            <a:schemeClr val="dk1"/>
                          </a:solidFill>
                          <a:latin typeface="+mn-lt"/>
                          <a:ea typeface="+mn-ea"/>
                          <a:cs typeface="+mn-cs"/>
                        </a:rPr>
                        <a:t>The path of light propagation is </a:t>
                      </a:r>
                      <a:r>
                        <a:rPr kumimoji="0" lang="en-US" sz="1800" b="1" i="1" u="none" strike="noStrike" kern="1200" baseline="0" dirty="0">
                          <a:solidFill>
                            <a:srgbClr val="0000CC"/>
                          </a:solidFill>
                          <a:latin typeface="+mn-lt"/>
                          <a:ea typeface="+mn-ea"/>
                          <a:cs typeface="+mn-cs"/>
                        </a:rPr>
                        <a:t>zig- zag </a:t>
                      </a:r>
                      <a:r>
                        <a:rPr kumimoji="0" lang="en-US" sz="1800" b="1" i="0" u="none" strike="noStrike" kern="1200" baseline="0" dirty="0">
                          <a:solidFill>
                            <a:schemeClr val="dk1"/>
                          </a:solidFill>
                          <a:latin typeface="+mn-lt"/>
                          <a:ea typeface="+mn-ea"/>
                          <a:cs typeface="+mn-cs"/>
                        </a:rPr>
                        <a:t>in manner. The light ray propagation is in the form of </a:t>
                      </a:r>
                      <a:r>
                        <a:rPr kumimoji="0" lang="en-US" sz="1800" b="1" i="0" u="none" strike="noStrike" kern="1200" baseline="0" dirty="0">
                          <a:solidFill>
                            <a:srgbClr val="0000CC"/>
                          </a:solidFill>
                          <a:latin typeface="+mn-lt"/>
                          <a:ea typeface="+mn-ea"/>
                          <a:cs typeface="+mn-cs"/>
                        </a:rPr>
                        <a:t>meridional rays </a:t>
                      </a:r>
                      <a:r>
                        <a:rPr kumimoji="0" lang="en-US" sz="1800" b="1" i="0" u="none" strike="noStrike" kern="1200" baseline="0" dirty="0">
                          <a:solidFill>
                            <a:schemeClr val="dk1"/>
                          </a:solidFill>
                          <a:latin typeface="+mn-lt"/>
                          <a:ea typeface="+mn-ea"/>
                          <a:cs typeface="+mn-cs"/>
                        </a:rPr>
                        <a:t>and it passes through the fiber axis. 	</a:t>
                      </a:r>
                    </a:p>
                  </a:txBody>
                  <a:tcPr marT="45705" marB="45705"/>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baseline="0" dirty="0">
                          <a:solidFill>
                            <a:schemeClr val="dk1"/>
                          </a:solidFill>
                          <a:latin typeface="+mn-lt"/>
                          <a:ea typeface="+mn-ea"/>
                          <a:cs typeface="+mn-cs"/>
                        </a:rPr>
                        <a:t>The path of light is </a:t>
                      </a:r>
                      <a:r>
                        <a:rPr kumimoji="0" lang="en-US" sz="1800" b="1" i="1" u="none" strike="noStrike" kern="1200" baseline="0" dirty="0">
                          <a:solidFill>
                            <a:srgbClr val="0000CC"/>
                          </a:solidFill>
                          <a:latin typeface="+mn-lt"/>
                          <a:ea typeface="+mn-ea"/>
                          <a:cs typeface="+mn-cs"/>
                        </a:rPr>
                        <a:t>helical</a:t>
                      </a:r>
                      <a:r>
                        <a:rPr kumimoji="0" lang="en-US" sz="1800" b="1" i="1" u="none" strike="noStrike" kern="1200" baseline="0" dirty="0">
                          <a:solidFill>
                            <a:schemeClr val="dk1"/>
                          </a:solidFill>
                          <a:latin typeface="+mn-lt"/>
                          <a:ea typeface="+mn-ea"/>
                          <a:cs typeface="+mn-cs"/>
                        </a:rPr>
                        <a:t> </a:t>
                      </a:r>
                      <a:r>
                        <a:rPr kumimoji="0" lang="en-US" sz="1800" b="1" i="0" u="none" strike="noStrike" kern="1200" baseline="0" dirty="0">
                          <a:solidFill>
                            <a:schemeClr val="dk1"/>
                          </a:solidFill>
                          <a:latin typeface="+mn-lt"/>
                          <a:ea typeface="+mn-ea"/>
                          <a:cs typeface="+mn-cs"/>
                        </a:rPr>
                        <a:t>in manner. The light propagation is in the form of </a:t>
                      </a:r>
                      <a:r>
                        <a:rPr kumimoji="0" lang="en-US" sz="1800" b="1" i="0" u="none" strike="noStrike" kern="1200" baseline="0" dirty="0">
                          <a:solidFill>
                            <a:srgbClr val="0000CC"/>
                          </a:solidFill>
                          <a:latin typeface="+mn-lt"/>
                          <a:ea typeface="+mn-ea"/>
                          <a:cs typeface="+mn-cs"/>
                        </a:rPr>
                        <a:t>skew rays </a:t>
                      </a:r>
                      <a:r>
                        <a:rPr kumimoji="0" lang="en-US" sz="1800" b="1" i="0" u="none" strike="noStrike" kern="1200" baseline="0" dirty="0">
                          <a:solidFill>
                            <a:schemeClr val="dk1"/>
                          </a:solidFill>
                          <a:latin typeface="+mn-lt"/>
                          <a:ea typeface="+mn-ea"/>
                          <a:cs typeface="+mn-cs"/>
                        </a:rPr>
                        <a:t>and it will not cross fiber axis.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baseline="0" dirty="0">
                          <a:solidFill>
                            <a:schemeClr val="dk1"/>
                          </a:solidFill>
                          <a:latin typeface="+mn-lt"/>
                          <a:ea typeface="+mn-ea"/>
                          <a:cs typeface="+mn-cs"/>
                        </a:rPr>
                        <a:t> </a:t>
                      </a:r>
                    </a:p>
                  </a:txBody>
                  <a:tcPr marT="45705" marB="45705"/>
                </a:tc>
                <a:extLst>
                  <a:ext uri="{0D108BD9-81ED-4DB2-BD59-A6C34878D82A}">
                    <a16:rowId xmlns:a16="http://schemas.microsoft.com/office/drawing/2014/main" xmlns=""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8E7678-D59E-2874-705C-9FC2F14C774C}"/>
              </a:ext>
            </a:extLst>
          </p:cNvPr>
          <p:cNvSpPr>
            <a:spLocks noGrp="1"/>
          </p:cNvSpPr>
          <p:nvPr>
            <p:ph type="title"/>
          </p:nvPr>
        </p:nvSpPr>
        <p:spPr>
          <a:xfrm>
            <a:off x="457200" y="274638"/>
            <a:ext cx="7467600" cy="792162"/>
          </a:xfrm>
        </p:spPr>
        <p:txBody>
          <a:bodyPr/>
          <a:lstStyle/>
          <a:p>
            <a:pPr>
              <a:defRPr/>
            </a:pPr>
            <a:r>
              <a:rPr lang="en-US" b="1" dirty="0" smtClean="0">
                <a:solidFill>
                  <a:srgbClr val="0000CC"/>
                </a:solidFill>
              </a:rPr>
              <a:t>Unit-II: </a:t>
            </a:r>
            <a:r>
              <a:rPr lang="en-US" b="1" dirty="0">
                <a:solidFill>
                  <a:srgbClr val="0000CC"/>
                </a:solidFill>
              </a:rPr>
              <a:t>Fiber optics</a:t>
            </a:r>
            <a:endParaRPr lang="en-IN" b="1" dirty="0">
              <a:solidFill>
                <a:srgbClr val="0000CC"/>
              </a:solidFill>
            </a:endParaRPr>
          </a:p>
        </p:txBody>
      </p:sp>
      <p:sp>
        <p:nvSpPr>
          <p:cNvPr id="11267" name="Content Placeholder 2">
            <a:extLst>
              <a:ext uri="{FF2B5EF4-FFF2-40B4-BE49-F238E27FC236}">
                <a16:creationId xmlns:a16="http://schemas.microsoft.com/office/drawing/2014/main" xmlns="" id="{491E9385-A191-1063-7A80-A6D9ECB63742}"/>
              </a:ext>
            </a:extLst>
          </p:cNvPr>
          <p:cNvSpPr>
            <a:spLocks noGrp="1"/>
          </p:cNvSpPr>
          <p:nvPr>
            <p:ph sz="quarter" idx="1"/>
          </p:nvPr>
        </p:nvSpPr>
        <p:spPr>
          <a:xfrm>
            <a:off x="442784" y="1056503"/>
            <a:ext cx="7945438" cy="4873625"/>
          </a:xfrm>
        </p:spPr>
        <p:txBody>
          <a:bodyPr/>
          <a:lstStyle/>
          <a:p>
            <a:pPr algn="just">
              <a:lnSpc>
                <a:spcPct val="115000"/>
              </a:lnSpc>
            </a:pPr>
            <a:r>
              <a:rPr lang="en-US" altLang="en-US" sz="3200" b="1" dirty="0">
                <a:latin typeface="Calibri" panose="020F0502020204030204" pitchFamily="34" charset="0"/>
                <a:ea typeface="Times New Roman" panose="02020603050405020304" pitchFamily="18" charset="0"/>
                <a:cs typeface="Calibri" panose="020F0502020204030204" pitchFamily="34" charset="0"/>
              </a:rPr>
              <a:t>FIBER OPTICS: </a:t>
            </a:r>
            <a:r>
              <a:rPr lang="en-US" altLang="en-US" sz="2800"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Introduction to optical fiber, Construction and working principle of an Optical Fiber, Acceptance angle and numerical aperture, Types of Optical fibers - Mode and Propagation through step and graded index fibers, Attenuation in optical fiber, Applications of optical fibers: Optical fiber communication </a:t>
            </a:r>
            <a:r>
              <a:rPr lang="en-US" altLang="en-US" sz="2800" b="1" dirty="0" smtClean="0">
                <a:solidFill>
                  <a:srgbClr val="FF0000"/>
                </a:solidFill>
                <a:latin typeface="Calibri" panose="020F0502020204030204" pitchFamily="34" charset="0"/>
                <a:ea typeface="Times New Roman" panose="02020603050405020304" pitchFamily="18" charset="0"/>
                <a:cs typeface="Calibri" panose="020F0502020204030204" pitchFamily="34" charset="0"/>
              </a:rPr>
              <a:t>system, Medical, Sensors: Temperature and liquid level sensors</a:t>
            </a:r>
            <a:endParaRPr lang="en-IN" altLang="en-US" sz="2800" b="1" dirty="0">
              <a:solidFill>
                <a:srgbClr val="00B050"/>
              </a:solidFill>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AED245-29C6-51D0-7F94-4D9C35F0E8EE}"/>
              </a:ext>
            </a:extLst>
          </p:cNvPr>
          <p:cNvSpPr>
            <a:spLocks noGrp="1"/>
          </p:cNvSpPr>
          <p:nvPr>
            <p:ph type="title"/>
          </p:nvPr>
        </p:nvSpPr>
        <p:spPr>
          <a:xfrm>
            <a:off x="371475" y="0"/>
            <a:ext cx="7467600" cy="411163"/>
          </a:xfrm>
        </p:spPr>
        <p:txBody>
          <a:bodyPr>
            <a:noAutofit/>
          </a:bodyPr>
          <a:lstStyle/>
          <a:p>
            <a:pPr algn="ctr">
              <a:defRPr/>
            </a:pPr>
            <a:r>
              <a:rPr lang="en-US" sz="2000" b="1" dirty="0">
                <a:solidFill>
                  <a:srgbClr val="0000CC"/>
                </a:solidFill>
              </a:rPr>
              <a:t>Difference between STEP INDEX &amp; GRIN FIBER</a:t>
            </a:r>
            <a:endParaRPr lang="en-IN" sz="2000" b="1" dirty="0">
              <a:solidFill>
                <a:srgbClr val="0000CC"/>
              </a:solidFill>
            </a:endParaRPr>
          </a:p>
        </p:txBody>
      </p:sp>
      <p:graphicFrame>
        <p:nvGraphicFramePr>
          <p:cNvPr id="5" name="Table 5">
            <a:extLst>
              <a:ext uri="{FF2B5EF4-FFF2-40B4-BE49-F238E27FC236}">
                <a16:creationId xmlns:a16="http://schemas.microsoft.com/office/drawing/2014/main" xmlns="" id="{EAE16C7F-E747-C901-2F8B-19508EF7EACB}"/>
              </a:ext>
            </a:extLst>
          </p:cNvPr>
          <p:cNvGraphicFramePr>
            <a:graphicFrameLocks noGrp="1"/>
          </p:cNvGraphicFramePr>
          <p:nvPr>
            <p:ph sz="quarter" idx="1"/>
          </p:nvPr>
        </p:nvGraphicFramePr>
        <p:xfrm>
          <a:off x="371475" y="398463"/>
          <a:ext cx="8401050" cy="6512244"/>
        </p:xfrm>
        <a:graphic>
          <a:graphicData uri="http://schemas.openxmlformats.org/drawingml/2006/table">
            <a:tbl>
              <a:tblPr firstRow="1" bandRow="1">
                <a:tableStyleId>{5C22544A-7EE6-4342-B048-85BDC9FD1C3A}</a:tableStyleId>
              </a:tblPr>
              <a:tblGrid>
                <a:gridCol w="1703306">
                  <a:extLst>
                    <a:ext uri="{9D8B030D-6E8A-4147-A177-3AD203B41FA5}">
                      <a16:colId xmlns:a16="http://schemas.microsoft.com/office/drawing/2014/main" xmlns="" val="20000"/>
                    </a:ext>
                  </a:extLst>
                </a:gridCol>
                <a:gridCol w="3525920">
                  <a:extLst>
                    <a:ext uri="{9D8B030D-6E8A-4147-A177-3AD203B41FA5}">
                      <a16:colId xmlns:a16="http://schemas.microsoft.com/office/drawing/2014/main" xmlns="" val="20001"/>
                    </a:ext>
                  </a:extLst>
                </a:gridCol>
                <a:gridCol w="3171824">
                  <a:extLst>
                    <a:ext uri="{9D8B030D-6E8A-4147-A177-3AD203B41FA5}">
                      <a16:colId xmlns:a16="http://schemas.microsoft.com/office/drawing/2014/main" xmlns="" val="20002"/>
                    </a:ext>
                  </a:extLst>
                </a:gridCol>
              </a:tblGrid>
              <a:tr h="914324">
                <a:tc>
                  <a:txBody>
                    <a:bodyPr/>
                    <a:lstStyle/>
                    <a:p>
                      <a:r>
                        <a:rPr lang="en-US" sz="1800" dirty="0"/>
                        <a:t>BASIS OF COMPARISON</a:t>
                      </a:r>
                      <a:endParaRPr lang="en-IN" sz="1800" dirty="0"/>
                    </a:p>
                  </a:txBody>
                  <a:tcPr marT="45709" marB="45709"/>
                </a:tc>
                <a:tc>
                  <a:txBody>
                    <a:bodyPr/>
                    <a:lstStyle/>
                    <a:p>
                      <a:r>
                        <a:rPr lang="en-US" sz="1800" dirty="0"/>
                        <a:t>STEP INDEX FIBER</a:t>
                      </a:r>
                      <a:endParaRPr lang="en-IN" sz="1800" dirty="0"/>
                    </a:p>
                  </a:txBody>
                  <a:tcPr marT="45709" marB="45709"/>
                </a:tc>
                <a:tc>
                  <a:txBody>
                    <a:bodyPr/>
                    <a:lstStyle/>
                    <a:p>
                      <a:r>
                        <a:rPr lang="en-US" sz="1800" dirty="0"/>
                        <a:t>GRADED INDEX FIBER</a:t>
                      </a:r>
                      <a:endParaRPr lang="en-IN" sz="1800" dirty="0"/>
                    </a:p>
                  </a:txBody>
                  <a:tcPr marT="45709" marB="45709"/>
                </a:tc>
                <a:extLst>
                  <a:ext uri="{0D108BD9-81ED-4DB2-BD59-A6C34878D82A}">
                    <a16:rowId xmlns:a16="http://schemas.microsoft.com/office/drawing/2014/main" xmlns="" val="10000"/>
                  </a:ext>
                </a:extLst>
              </a:tr>
              <a:tr h="1310538">
                <a:tc>
                  <a:txBody>
                    <a:bodyPr/>
                    <a:lstStyle/>
                    <a:p>
                      <a:r>
                        <a:rPr kumimoji="0" lang="en-IN" sz="1800" b="1" i="0" kern="1200" dirty="0">
                          <a:solidFill>
                            <a:schemeClr val="dk1"/>
                          </a:solidFill>
                          <a:effectLst/>
                          <a:latin typeface="+mn-lt"/>
                          <a:ea typeface="+mn-ea"/>
                          <a:cs typeface="+mn-cs"/>
                        </a:rPr>
                        <a:t>Signal Distortion</a:t>
                      </a:r>
                      <a:endParaRPr lang="en-IN" sz="1800" dirty="0"/>
                    </a:p>
                  </a:txBody>
                  <a:tcPr marT="45709" marB="45709"/>
                </a:tc>
                <a:tc>
                  <a:txBody>
                    <a:bodyPr/>
                    <a:lstStyle/>
                    <a:p>
                      <a:pPr algn="just"/>
                      <a:r>
                        <a:rPr kumimoji="0" lang="en-US" sz="1600" b="1" i="0" kern="1200" dirty="0">
                          <a:solidFill>
                            <a:schemeClr val="dk1"/>
                          </a:solidFill>
                          <a:effectLst/>
                          <a:latin typeface="+mn-lt"/>
                          <a:ea typeface="+mn-ea"/>
                          <a:cs typeface="+mn-cs"/>
                        </a:rPr>
                        <a:t>Signal distortion is more in case of high-angle rays in multimode step index fiber. In single mode step index fiber, there is no distortion.  </a:t>
                      </a:r>
                      <a:endParaRPr lang="en-IN" sz="1600" b="1" dirty="0">
                        <a:solidFill>
                          <a:srgbClr val="C00000"/>
                        </a:solidFill>
                      </a:endParaRPr>
                    </a:p>
                  </a:txBody>
                  <a:tcPr marT="45709" marB="45709"/>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kern="1200" dirty="0">
                          <a:solidFill>
                            <a:schemeClr val="dk1"/>
                          </a:solidFill>
                          <a:effectLst/>
                          <a:latin typeface="+mn-lt"/>
                          <a:ea typeface="+mn-ea"/>
                          <a:cs typeface="+mn-cs"/>
                        </a:rPr>
                        <a:t>Signal distortion is very low even though the rays travel with different speeds inside the fiber.  </a:t>
                      </a:r>
                      <a:endParaRPr kumimoji="0" lang="en-US" sz="1600" b="1" i="0" u="none" strike="noStrike" kern="1200" baseline="0" dirty="0">
                        <a:solidFill>
                          <a:srgbClr val="C00000"/>
                        </a:solidFill>
                        <a:latin typeface="+mn-lt"/>
                        <a:ea typeface="+mn-ea"/>
                        <a:cs typeface="+mn-cs"/>
                      </a:endParaRPr>
                    </a:p>
                  </a:txBody>
                  <a:tcPr marT="45709" marB="45709"/>
                </a:tc>
                <a:extLst>
                  <a:ext uri="{0D108BD9-81ED-4DB2-BD59-A6C34878D82A}">
                    <a16:rowId xmlns:a16="http://schemas.microsoft.com/office/drawing/2014/main" xmlns="" val="10001"/>
                  </a:ext>
                </a:extLst>
              </a:tr>
              <a:tr h="822890">
                <a:tc>
                  <a:txBody>
                    <a:bodyPr/>
                    <a:lstStyle/>
                    <a:p>
                      <a:r>
                        <a:rPr kumimoji="0" lang="en-IN" sz="1800" b="1" i="0" kern="1200" dirty="0">
                          <a:solidFill>
                            <a:schemeClr val="dk1"/>
                          </a:solidFill>
                          <a:effectLst/>
                          <a:latin typeface="+mn-lt"/>
                          <a:ea typeface="+mn-ea"/>
                          <a:cs typeface="+mn-cs"/>
                        </a:rPr>
                        <a:t>Bandwidth Size &amp; Cost</a:t>
                      </a:r>
                      <a:endParaRPr lang="en-IN" sz="1800" dirty="0"/>
                    </a:p>
                  </a:txBody>
                  <a:tcPr marT="45709" marB="45709"/>
                </a:tc>
                <a:tc>
                  <a:txBody>
                    <a:bodyPr/>
                    <a:lstStyle/>
                    <a:p>
                      <a:pPr algn="just"/>
                      <a:r>
                        <a:rPr kumimoji="0" lang="en-US" sz="1600" b="1" i="0" kern="1200" dirty="0">
                          <a:solidFill>
                            <a:schemeClr val="dk1"/>
                          </a:solidFill>
                          <a:effectLst/>
                          <a:latin typeface="+mn-lt"/>
                          <a:ea typeface="+mn-ea"/>
                          <a:cs typeface="+mn-cs"/>
                        </a:rPr>
                        <a:t>The fiber has lower bandwidth. Less expensive</a:t>
                      </a:r>
                      <a:endParaRPr lang="en-IN" sz="1600" b="1" dirty="0">
                        <a:solidFill>
                          <a:srgbClr val="C00000"/>
                        </a:solidFill>
                      </a:endParaRPr>
                    </a:p>
                  </a:txBody>
                  <a:tcPr marT="45709" marB="45709"/>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kern="1200" dirty="0">
                          <a:solidFill>
                            <a:schemeClr val="dk1"/>
                          </a:solidFill>
                          <a:effectLst/>
                          <a:latin typeface="+mn-lt"/>
                          <a:ea typeface="+mn-ea"/>
                          <a:cs typeface="+mn-cs"/>
                        </a:rPr>
                        <a:t>The fiber has higher bandwidth. Higher expensive.</a:t>
                      </a:r>
                      <a:endParaRPr kumimoji="0" lang="en-US" sz="1600" b="1" i="0" u="none" strike="noStrike" kern="1200" baseline="0" dirty="0">
                        <a:solidFill>
                          <a:srgbClr val="C00000"/>
                        </a:solidFill>
                        <a:latin typeface="+mn-lt"/>
                        <a:ea typeface="+mn-ea"/>
                        <a:cs typeface="+mn-cs"/>
                      </a:endParaRPr>
                    </a:p>
                  </a:txBody>
                  <a:tcPr marT="45709" marB="45709"/>
                </a:tc>
                <a:extLst>
                  <a:ext uri="{0D108BD9-81ED-4DB2-BD59-A6C34878D82A}">
                    <a16:rowId xmlns:a16="http://schemas.microsoft.com/office/drawing/2014/main" xmlns="" val="10002"/>
                  </a:ext>
                </a:extLst>
              </a:tr>
              <a:tr h="1066714">
                <a:tc>
                  <a:txBody>
                    <a:bodyPr/>
                    <a:lstStyle/>
                    <a:p>
                      <a:r>
                        <a:rPr kumimoji="0" lang="en-IN" sz="1800" b="1" i="0" kern="1200" dirty="0">
                          <a:solidFill>
                            <a:schemeClr val="dk1"/>
                          </a:solidFill>
                          <a:effectLst/>
                          <a:latin typeface="+mn-lt"/>
                          <a:ea typeface="+mn-ea"/>
                          <a:cs typeface="+mn-cs"/>
                        </a:rPr>
                        <a:t>Diameter Of The Core</a:t>
                      </a:r>
                      <a:endParaRPr lang="en-IN" sz="1800" dirty="0"/>
                    </a:p>
                  </a:txBody>
                  <a:tcPr marT="45709" marB="45709"/>
                </a:tc>
                <a:tc>
                  <a:txBody>
                    <a:bodyPr/>
                    <a:lstStyle/>
                    <a:p>
                      <a:pPr algn="just"/>
                      <a:r>
                        <a:rPr kumimoji="0" lang="en-US" sz="1600" b="1" i="0" kern="1200" dirty="0">
                          <a:solidFill>
                            <a:schemeClr val="dk1"/>
                          </a:solidFill>
                          <a:effectLst/>
                          <a:latin typeface="+mn-lt"/>
                          <a:ea typeface="+mn-ea"/>
                          <a:cs typeface="+mn-cs"/>
                        </a:rPr>
                        <a:t>The diameter of the core is between 50-200µm in the case of multimode fiber and 10µm in the case of single mode fiber.</a:t>
                      </a:r>
                      <a:endParaRPr lang="en-IN" sz="1600" b="1" dirty="0">
                        <a:solidFill>
                          <a:srgbClr val="C00000"/>
                        </a:solidFill>
                      </a:endParaRPr>
                    </a:p>
                  </a:txBody>
                  <a:tcPr marT="45709" marB="45709"/>
                </a:tc>
                <a:tc>
                  <a:txBody>
                    <a:bodyPr/>
                    <a:lstStyle/>
                    <a:p>
                      <a:pPr algn="just"/>
                      <a:r>
                        <a:rPr kumimoji="0" lang="en-US" sz="1600" b="1" i="0" kern="1200" dirty="0">
                          <a:solidFill>
                            <a:schemeClr val="dk1"/>
                          </a:solidFill>
                          <a:effectLst/>
                          <a:latin typeface="+mn-lt"/>
                          <a:ea typeface="+mn-ea"/>
                          <a:cs typeface="+mn-cs"/>
                        </a:rPr>
                        <a:t>The diameter of the core is about 50µm in the case of multimode fiber.  </a:t>
                      </a:r>
                      <a:endParaRPr lang="en-IN" sz="1600" b="1" dirty="0">
                        <a:solidFill>
                          <a:srgbClr val="C00000"/>
                        </a:solidFill>
                      </a:endParaRPr>
                    </a:p>
                  </a:txBody>
                  <a:tcPr marT="45709" marB="45709"/>
                </a:tc>
                <a:extLst>
                  <a:ext uri="{0D108BD9-81ED-4DB2-BD59-A6C34878D82A}">
                    <a16:rowId xmlns:a16="http://schemas.microsoft.com/office/drawing/2014/main" xmlns="" val="10003"/>
                  </a:ext>
                </a:extLst>
              </a:tr>
              <a:tr h="1188626">
                <a:tc>
                  <a:txBody>
                    <a:bodyPr/>
                    <a:lstStyle/>
                    <a:p>
                      <a:r>
                        <a:rPr lang="en-US" sz="1800" b="1" dirty="0"/>
                        <a:t>Attenuation</a:t>
                      </a:r>
                      <a:endParaRPr lang="en-IN" sz="1800" b="1" dirty="0"/>
                    </a:p>
                  </a:txBody>
                  <a:tcPr marT="45709" marB="45709"/>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baseline="0" dirty="0">
                          <a:solidFill>
                            <a:schemeClr val="dk1"/>
                          </a:solidFill>
                          <a:latin typeface="+mn-lt"/>
                          <a:ea typeface="+mn-ea"/>
                          <a:cs typeface="+mn-cs"/>
                        </a:rPr>
                        <a:t>Attenuation is more </a:t>
                      </a:r>
                      <a:r>
                        <a:rPr kumimoji="0" lang="en-US" sz="1800" b="1" i="0" u="none" strike="noStrike" kern="1200" baseline="0" dirty="0">
                          <a:solidFill>
                            <a:schemeClr val="dk1"/>
                          </a:solidFill>
                          <a:latin typeface="+mn-lt"/>
                          <a:ea typeface="+mn-ea"/>
                          <a:cs typeface="+mn-cs"/>
                        </a:rPr>
                        <a:t>for multimode step index fiber but for single mode it is very less. </a:t>
                      </a:r>
                    </a:p>
                  </a:txBody>
                  <a:tcPr marT="45709" marB="45709"/>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baseline="0" dirty="0">
                          <a:solidFill>
                            <a:schemeClr val="dk1"/>
                          </a:solidFill>
                          <a:latin typeface="+mn-lt"/>
                          <a:ea typeface="+mn-ea"/>
                          <a:cs typeface="+mn-cs"/>
                        </a:rPr>
                        <a:t>Attenuation is less. </a:t>
                      </a:r>
                      <a:r>
                        <a:rPr kumimoji="0" lang="en-IN" sz="1800" b="1" i="0" u="none" strike="noStrike" kern="1200" baseline="0" dirty="0">
                          <a:solidFill>
                            <a:schemeClr val="dk1"/>
                          </a:solidFill>
                          <a:latin typeface="+mn-lt"/>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baseline="0" dirty="0">
                        <a:solidFill>
                          <a:schemeClr val="dk1"/>
                        </a:solidFill>
                        <a:latin typeface="+mn-lt"/>
                        <a:ea typeface="+mn-ea"/>
                        <a:cs typeface="+mn-cs"/>
                      </a:endParaRPr>
                    </a:p>
                  </a:txBody>
                  <a:tcPr marT="45709" marB="45709"/>
                </a:tc>
                <a:extLst>
                  <a:ext uri="{0D108BD9-81ED-4DB2-BD59-A6C34878D82A}">
                    <a16:rowId xmlns:a16="http://schemas.microsoft.com/office/drawing/2014/main" xmlns="" val="10004"/>
                  </a:ext>
                </a:extLst>
              </a:tr>
              <a:tr h="1208834">
                <a:tc>
                  <a:txBody>
                    <a:bodyPr/>
                    <a:lstStyle/>
                    <a:p>
                      <a:r>
                        <a:rPr lang="en-US" sz="1800" b="1" dirty="0"/>
                        <a:t>Application</a:t>
                      </a:r>
                      <a:endParaRPr lang="en-IN" sz="1800" b="1" dirty="0"/>
                    </a:p>
                  </a:txBody>
                  <a:tcPr marT="45709" marB="45709"/>
                </a:tc>
                <a:tc>
                  <a:txBody>
                    <a:bodyPr/>
                    <a:lstStyle/>
                    <a:p>
                      <a:pPr algn="just"/>
                      <a:r>
                        <a:rPr kumimoji="0" lang="en-US" sz="1600" b="1" i="0" kern="1200" dirty="0">
                          <a:solidFill>
                            <a:schemeClr val="dk1"/>
                          </a:solidFill>
                          <a:effectLst/>
                          <a:latin typeface="+mn-lt"/>
                          <a:ea typeface="+mn-ea"/>
                          <a:cs typeface="+mn-cs"/>
                        </a:rPr>
                        <a:t>Used for short distance communication.</a:t>
                      </a:r>
                      <a:endParaRPr lang="en-IN" sz="1600" b="1" dirty="0">
                        <a:solidFill>
                          <a:srgbClr val="C00000"/>
                        </a:solidFill>
                      </a:endParaRPr>
                    </a:p>
                  </a:txBody>
                  <a:tcPr marT="45709" marB="45709"/>
                </a:tc>
                <a:tc>
                  <a:txBody>
                    <a:bodyPr/>
                    <a:lstStyle/>
                    <a:p>
                      <a:pPr algn="just"/>
                      <a:r>
                        <a:rPr kumimoji="0" lang="en-US" sz="1600" b="1" i="0" kern="1200" dirty="0">
                          <a:solidFill>
                            <a:schemeClr val="dk1"/>
                          </a:solidFill>
                          <a:effectLst/>
                          <a:latin typeface="+mn-lt"/>
                          <a:ea typeface="+mn-ea"/>
                          <a:cs typeface="+mn-cs"/>
                        </a:rPr>
                        <a:t>Used for long distance communication.</a:t>
                      </a:r>
                      <a:endParaRPr lang="en-IN" sz="1600" b="1" dirty="0">
                        <a:solidFill>
                          <a:srgbClr val="C00000"/>
                        </a:solidFill>
                      </a:endParaRPr>
                    </a:p>
                  </a:txBody>
                  <a:tcPr marT="45709" marB="45709"/>
                </a:tc>
                <a:extLst>
                  <a:ext uri="{0D108BD9-81ED-4DB2-BD59-A6C34878D82A}">
                    <a16:rowId xmlns:a16="http://schemas.microsoft.com/office/drawing/2014/main" xmlns=""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ADCA18-1F9A-B555-D7DC-0C6890E3C8D3}"/>
              </a:ext>
            </a:extLst>
          </p:cNvPr>
          <p:cNvSpPr>
            <a:spLocks noGrp="1"/>
          </p:cNvSpPr>
          <p:nvPr>
            <p:ph type="title"/>
          </p:nvPr>
        </p:nvSpPr>
        <p:spPr/>
        <p:txBody>
          <a:bodyPr/>
          <a:lstStyle/>
          <a:p>
            <a:pPr>
              <a:defRPr/>
            </a:pPr>
            <a:r>
              <a:rPr lang="en-US" b="1" dirty="0">
                <a:solidFill>
                  <a:schemeClr val="tx1"/>
                </a:solidFill>
              </a:rPr>
              <a:t>losses in Optical fiber</a:t>
            </a:r>
            <a:endParaRPr lang="en-IN" b="1" dirty="0">
              <a:solidFill>
                <a:schemeClr val="tx1"/>
              </a:solidFill>
            </a:endParaRPr>
          </a:p>
        </p:txBody>
      </p:sp>
      <p:sp>
        <p:nvSpPr>
          <p:cNvPr id="30723" name="Content Placeholder 2">
            <a:extLst>
              <a:ext uri="{FF2B5EF4-FFF2-40B4-BE49-F238E27FC236}">
                <a16:creationId xmlns:a16="http://schemas.microsoft.com/office/drawing/2014/main" xmlns="" id="{DE4320EF-70EE-1F1B-395E-63041BDE5ADD}"/>
              </a:ext>
            </a:extLst>
          </p:cNvPr>
          <p:cNvSpPr>
            <a:spLocks noGrp="1"/>
          </p:cNvSpPr>
          <p:nvPr>
            <p:ph sz="quarter" idx="1"/>
          </p:nvPr>
        </p:nvSpPr>
        <p:spPr>
          <a:xfrm>
            <a:off x="457200" y="1679575"/>
            <a:ext cx="7467600" cy="4873625"/>
          </a:xfrm>
        </p:spPr>
        <p:txBody>
          <a:bodyPr/>
          <a:lstStyle/>
          <a:p>
            <a:pPr algn="just"/>
            <a:r>
              <a:rPr lang="en-US" altLang="en-US" b="1">
                <a:solidFill>
                  <a:srgbClr val="0000CC"/>
                </a:solidFill>
              </a:rPr>
              <a:t>As light signal propagate through a fiber, it suffers loss of amplitude and change in shape. </a:t>
            </a:r>
            <a:r>
              <a:rPr lang="en-US" altLang="en-US" b="1">
                <a:solidFill>
                  <a:srgbClr val="FF0000"/>
                </a:solidFill>
              </a:rPr>
              <a:t>The loss of amplitude is referred to as attenuation and the change in shape as dispersion.</a:t>
            </a:r>
            <a:endParaRPr lang="en-IN" altLang="en-US" b="1">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Content Placeholder 4">
            <a:extLst>
              <a:ext uri="{FF2B5EF4-FFF2-40B4-BE49-F238E27FC236}">
                <a16:creationId xmlns:a16="http://schemas.microsoft.com/office/drawing/2014/main" xmlns="" id="{AECE0162-F30A-B6A7-056C-6AF0B7518579}"/>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57213" y="457200"/>
            <a:ext cx="7672387" cy="619601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B6E757-668D-2C16-87A0-D6306EE14A14}"/>
              </a:ext>
            </a:extLst>
          </p:cNvPr>
          <p:cNvSpPr>
            <a:spLocks noGrp="1"/>
          </p:cNvSpPr>
          <p:nvPr>
            <p:ph type="title"/>
          </p:nvPr>
        </p:nvSpPr>
        <p:spPr/>
        <p:txBody>
          <a:bodyPr/>
          <a:lstStyle/>
          <a:p>
            <a:pPr>
              <a:defRPr/>
            </a:pPr>
            <a:r>
              <a:rPr lang="en-US" b="1" dirty="0">
                <a:solidFill>
                  <a:srgbClr val="0000CC"/>
                </a:solidFill>
              </a:rPr>
              <a:t>ATTENUATION IN OPTICAL FIBER</a:t>
            </a:r>
            <a:endParaRPr lang="en-IN" b="1" dirty="0">
              <a:solidFill>
                <a:srgbClr val="0000CC"/>
              </a:solidFill>
            </a:endParaRPr>
          </a:p>
        </p:txBody>
      </p:sp>
      <p:sp>
        <p:nvSpPr>
          <p:cNvPr id="3" name="Content Placeholder 2">
            <a:extLst>
              <a:ext uri="{FF2B5EF4-FFF2-40B4-BE49-F238E27FC236}">
                <a16:creationId xmlns:a16="http://schemas.microsoft.com/office/drawing/2014/main" xmlns="" id="{A58170CE-06A8-A928-DDF9-08C0ABD9F1A9}"/>
              </a:ext>
            </a:extLst>
          </p:cNvPr>
          <p:cNvSpPr>
            <a:spLocks noGrp="1" noRot="1" noChangeAspect="1" noMove="1" noResize="1" noEditPoints="1" noAdjustHandles="1" noChangeArrowheads="1" noChangeShapeType="1" noTextEdit="1"/>
          </p:cNvSpPr>
          <p:nvPr>
            <p:ph sz="quarter" idx="1"/>
          </p:nvPr>
        </p:nvSpPr>
        <p:spPr>
          <a:xfrm>
            <a:off x="457200" y="1600200"/>
            <a:ext cx="7950200" cy="4983162"/>
          </a:xfrm>
          <a:blipFill>
            <a:blip r:embed="rId2"/>
            <a:stretch>
              <a:fillRect l="-1150" t="-979" r="-1150" b="-245"/>
            </a:stretch>
          </a:blipFill>
        </p:spPr>
        <p:txBody>
          <a:bodyPr/>
          <a:lstStyle/>
          <a:p>
            <a:pPr>
              <a:defRPr/>
            </a:pPr>
            <a:r>
              <a:rPr lang="en-IN" dirty="0">
                <a:noFill/>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Content Placeholder 6">
            <a:extLst>
              <a:ext uri="{FF2B5EF4-FFF2-40B4-BE49-F238E27FC236}">
                <a16:creationId xmlns:a16="http://schemas.microsoft.com/office/drawing/2014/main" xmlns="" id="{BC877BB2-9D00-9C1A-5772-0C01DD148325}"/>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66800" y="304800"/>
            <a:ext cx="6629400" cy="63246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A5E727-19B7-721F-C508-EF129C8FA70F}"/>
              </a:ext>
            </a:extLst>
          </p:cNvPr>
          <p:cNvSpPr>
            <a:spLocks noGrp="1"/>
          </p:cNvSpPr>
          <p:nvPr>
            <p:ph type="title"/>
          </p:nvPr>
        </p:nvSpPr>
        <p:spPr>
          <a:xfrm>
            <a:off x="457200" y="7938"/>
            <a:ext cx="7467600" cy="715962"/>
          </a:xfrm>
        </p:spPr>
        <p:txBody>
          <a:bodyPr/>
          <a:lstStyle/>
          <a:p>
            <a:pPr algn="ctr">
              <a:defRPr/>
            </a:pPr>
            <a:r>
              <a:rPr lang="en-US" b="1" dirty="0">
                <a:solidFill>
                  <a:srgbClr val="FF0000"/>
                </a:solidFill>
              </a:rPr>
              <a:t>Types of Attenuation</a:t>
            </a:r>
            <a:endParaRPr lang="en-IN" b="1" dirty="0">
              <a:solidFill>
                <a:srgbClr val="FF0000"/>
              </a:solidFill>
            </a:endParaRPr>
          </a:p>
        </p:txBody>
      </p:sp>
      <p:sp>
        <p:nvSpPr>
          <p:cNvPr id="34819" name="Content Placeholder 2">
            <a:extLst>
              <a:ext uri="{FF2B5EF4-FFF2-40B4-BE49-F238E27FC236}">
                <a16:creationId xmlns:a16="http://schemas.microsoft.com/office/drawing/2014/main" xmlns="" id="{984A7C8B-45CD-488A-80F4-337615E36AFC}"/>
              </a:ext>
            </a:extLst>
          </p:cNvPr>
          <p:cNvSpPr>
            <a:spLocks noGrp="1"/>
          </p:cNvSpPr>
          <p:nvPr>
            <p:ph sz="quarter" idx="1"/>
          </p:nvPr>
        </p:nvSpPr>
        <p:spPr>
          <a:xfrm>
            <a:off x="144463" y="125413"/>
            <a:ext cx="8445500" cy="6513512"/>
          </a:xfrm>
        </p:spPr>
        <p:txBody>
          <a:bodyPr/>
          <a:lstStyle/>
          <a:p>
            <a:pPr marL="0" indent="0" algn="just">
              <a:buFont typeface="Wingdings" panose="05000000000000000000" pitchFamily="2" charset="2"/>
              <a:buNone/>
            </a:pPr>
            <a:r>
              <a:rPr lang="en-US" altLang="en-US"/>
              <a:t>                     </a:t>
            </a:r>
          </a:p>
          <a:p>
            <a:pPr marL="0" indent="0">
              <a:buFont typeface="Wingdings" panose="05000000000000000000" pitchFamily="2" charset="2"/>
              <a:buNone/>
            </a:pPr>
            <a:r>
              <a:rPr lang="en-US" altLang="en-US">
                <a:solidFill>
                  <a:srgbClr val="0000CC"/>
                </a:solidFill>
              </a:rPr>
              <a:t>                              Attenuation</a:t>
            </a:r>
            <a:endParaRPr lang="en-IN" altLang="en-US">
              <a:solidFill>
                <a:srgbClr val="0000CC"/>
              </a:solidFill>
            </a:endParaRPr>
          </a:p>
        </p:txBody>
      </p:sp>
      <p:sp>
        <p:nvSpPr>
          <p:cNvPr id="34821" name="TextBox 5">
            <a:extLst>
              <a:ext uri="{FF2B5EF4-FFF2-40B4-BE49-F238E27FC236}">
                <a16:creationId xmlns:a16="http://schemas.microsoft.com/office/drawing/2014/main" xmlns="" id="{799C6C96-AE3F-1978-7960-DF166CA773DC}"/>
              </a:ext>
            </a:extLst>
          </p:cNvPr>
          <p:cNvSpPr txBox="1">
            <a:spLocks noChangeArrowheads="1"/>
          </p:cNvSpPr>
          <p:nvPr/>
        </p:nvSpPr>
        <p:spPr bwMode="auto">
          <a:xfrm>
            <a:off x="2590800" y="1295400"/>
            <a:ext cx="2514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a:p>
        </p:txBody>
      </p:sp>
      <p:cxnSp>
        <p:nvCxnSpPr>
          <p:cNvPr id="8" name="Straight Arrow Connector 7">
            <a:extLst>
              <a:ext uri="{FF2B5EF4-FFF2-40B4-BE49-F238E27FC236}">
                <a16:creationId xmlns:a16="http://schemas.microsoft.com/office/drawing/2014/main" xmlns="" id="{26D72421-1C83-F376-6FE3-54167D50A7F9}"/>
              </a:ext>
            </a:extLst>
          </p:cNvPr>
          <p:cNvCxnSpPr/>
          <p:nvPr/>
        </p:nvCxnSpPr>
        <p:spPr>
          <a:xfrm>
            <a:off x="3656013" y="1143000"/>
            <a:ext cx="0" cy="64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0C9B1EE3-A617-2D0C-CEF4-8B684063EA3A}"/>
              </a:ext>
            </a:extLst>
          </p:cNvPr>
          <p:cNvCxnSpPr>
            <a:cxnSpLocks/>
          </p:cNvCxnSpPr>
          <p:nvPr/>
        </p:nvCxnSpPr>
        <p:spPr>
          <a:xfrm>
            <a:off x="1663700" y="1785938"/>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65BD34D3-F99B-59B7-B3F2-469475F3E918}"/>
              </a:ext>
            </a:extLst>
          </p:cNvPr>
          <p:cNvCxnSpPr/>
          <p:nvPr/>
        </p:nvCxnSpPr>
        <p:spPr>
          <a:xfrm>
            <a:off x="1660525" y="1785938"/>
            <a:ext cx="0" cy="477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35E918D0-973B-1E65-4428-56341E218218}"/>
              </a:ext>
            </a:extLst>
          </p:cNvPr>
          <p:cNvCxnSpPr/>
          <p:nvPr/>
        </p:nvCxnSpPr>
        <p:spPr>
          <a:xfrm>
            <a:off x="6218238" y="1785938"/>
            <a:ext cx="0" cy="401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826" name="TextBox 17">
            <a:extLst>
              <a:ext uri="{FF2B5EF4-FFF2-40B4-BE49-F238E27FC236}">
                <a16:creationId xmlns:a16="http://schemas.microsoft.com/office/drawing/2014/main" xmlns="" id="{5A0AE2C2-5BF9-9C1D-28D8-4046EE93C2D7}"/>
              </a:ext>
            </a:extLst>
          </p:cNvPr>
          <p:cNvSpPr txBox="1">
            <a:spLocks noChangeArrowheads="1"/>
          </p:cNvSpPr>
          <p:nvPr/>
        </p:nvSpPr>
        <p:spPr bwMode="auto">
          <a:xfrm>
            <a:off x="423863" y="2960688"/>
            <a:ext cx="2438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b="1">
              <a:solidFill>
                <a:srgbClr val="CC0000"/>
              </a:solidFill>
            </a:endParaRPr>
          </a:p>
        </p:txBody>
      </p:sp>
      <p:sp>
        <p:nvSpPr>
          <p:cNvPr id="20" name="Rectangle 19">
            <a:extLst>
              <a:ext uri="{FF2B5EF4-FFF2-40B4-BE49-F238E27FC236}">
                <a16:creationId xmlns:a16="http://schemas.microsoft.com/office/drawing/2014/main" xmlns="" id="{FFCCEFA0-58E0-8384-2811-61A23966C9E5}"/>
              </a:ext>
            </a:extLst>
          </p:cNvPr>
          <p:cNvSpPr/>
          <p:nvPr/>
        </p:nvSpPr>
        <p:spPr>
          <a:xfrm>
            <a:off x="365125" y="2301875"/>
            <a:ext cx="3276600" cy="568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b="1" dirty="0">
                <a:solidFill>
                  <a:srgbClr val="CC0000"/>
                </a:solidFill>
              </a:rPr>
              <a:t>Intrinsic Attenuation</a:t>
            </a:r>
            <a:endParaRPr lang="en-IN" sz="2000" b="1" dirty="0">
              <a:solidFill>
                <a:srgbClr val="CC0000"/>
              </a:solidFill>
            </a:endParaRPr>
          </a:p>
        </p:txBody>
      </p:sp>
      <p:sp>
        <p:nvSpPr>
          <p:cNvPr id="21" name="Rectangle 20">
            <a:extLst>
              <a:ext uri="{FF2B5EF4-FFF2-40B4-BE49-F238E27FC236}">
                <a16:creationId xmlns:a16="http://schemas.microsoft.com/office/drawing/2014/main" xmlns="" id="{32A970B8-909F-54FF-7016-949B8027FA70}"/>
              </a:ext>
            </a:extLst>
          </p:cNvPr>
          <p:cNvSpPr/>
          <p:nvPr/>
        </p:nvSpPr>
        <p:spPr>
          <a:xfrm>
            <a:off x="4367213" y="2243138"/>
            <a:ext cx="3581400" cy="56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CC0000"/>
                </a:solidFill>
              </a:rPr>
              <a:t>Extrinsic Attenuation</a:t>
            </a:r>
            <a:endParaRPr lang="en-IN" sz="2000" b="1" dirty="0">
              <a:solidFill>
                <a:srgbClr val="CC0000"/>
              </a:solidFill>
            </a:endParaRPr>
          </a:p>
        </p:txBody>
      </p:sp>
      <p:cxnSp>
        <p:nvCxnSpPr>
          <p:cNvPr id="26" name="Straight Arrow Connector 25">
            <a:extLst>
              <a:ext uri="{FF2B5EF4-FFF2-40B4-BE49-F238E27FC236}">
                <a16:creationId xmlns:a16="http://schemas.microsoft.com/office/drawing/2014/main" xmlns="" id="{10C5C3FB-E267-882C-50AD-AF59402B0BE5}"/>
              </a:ext>
            </a:extLst>
          </p:cNvPr>
          <p:cNvCxnSpPr/>
          <p:nvPr/>
        </p:nvCxnSpPr>
        <p:spPr>
          <a:xfrm>
            <a:off x="1670050" y="2913063"/>
            <a:ext cx="0" cy="392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E8E1887D-8F5C-6C10-D0E3-D62C08FAEB39}"/>
              </a:ext>
            </a:extLst>
          </p:cNvPr>
          <p:cNvCxnSpPr/>
          <p:nvPr/>
        </p:nvCxnSpPr>
        <p:spPr>
          <a:xfrm>
            <a:off x="6205538" y="2838450"/>
            <a:ext cx="0" cy="39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B172132F-C52B-0FBC-F99B-39EF5000ABE0}"/>
              </a:ext>
            </a:extLst>
          </p:cNvPr>
          <p:cNvSpPr/>
          <p:nvPr/>
        </p:nvSpPr>
        <p:spPr>
          <a:xfrm>
            <a:off x="141288" y="3305175"/>
            <a:ext cx="3867150" cy="1585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Losses occurring inside the optical fiber such as defects or impurities, variations in material density (refractive index) present in the core material. Ex. Water, metals</a:t>
            </a:r>
            <a:endParaRPr lang="en-IN" b="1" dirty="0">
              <a:solidFill>
                <a:schemeClr val="tx1"/>
              </a:solidFill>
            </a:endParaRPr>
          </a:p>
        </p:txBody>
      </p:sp>
      <p:sp>
        <p:nvSpPr>
          <p:cNvPr id="29" name="Rectangle 28">
            <a:extLst>
              <a:ext uri="{FF2B5EF4-FFF2-40B4-BE49-F238E27FC236}">
                <a16:creationId xmlns:a16="http://schemas.microsoft.com/office/drawing/2014/main" xmlns="" id="{36A8DF68-0D4C-B71F-43F8-F0F9C9ED749A}"/>
              </a:ext>
            </a:extLst>
          </p:cNvPr>
          <p:cNvSpPr/>
          <p:nvPr/>
        </p:nvSpPr>
        <p:spPr>
          <a:xfrm>
            <a:off x="4379913" y="3322638"/>
            <a:ext cx="3657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Losses occurring in outside the optical fiber i.e. Physical stress on the fiber</a:t>
            </a:r>
            <a:endParaRPr lang="en-IN" b="1" dirty="0">
              <a:solidFill>
                <a:schemeClr val="tx1"/>
              </a:solidFill>
            </a:endParaRPr>
          </a:p>
        </p:txBody>
      </p:sp>
      <p:cxnSp>
        <p:nvCxnSpPr>
          <p:cNvPr id="33" name="Straight Connector 32">
            <a:extLst>
              <a:ext uri="{FF2B5EF4-FFF2-40B4-BE49-F238E27FC236}">
                <a16:creationId xmlns:a16="http://schemas.microsoft.com/office/drawing/2014/main" xmlns="" id="{B050D9CE-A9A5-39DD-83F8-76DD5116DE6B}"/>
              </a:ext>
            </a:extLst>
          </p:cNvPr>
          <p:cNvCxnSpPr/>
          <p:nvPr/>
        </p:nvCxnSpPr>
        <p:spPr>
          <a:xfrm>
            <a:off x="1630363" y="4694238"/>
            <a:ext cx="0" cy="374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ABA608A-EFD5-80F9-06EA-E0D0486B2D45}"/>
              </a:ext>
            </a:extLst>
          </p:cNvPr>
          <p:cNvCxnSpPr/>
          <p:nvPr/>
        </p:nvCxnSpPr>
        <p:spPr>
          <a:xfrm>
            <a:off x="347663" y="5100638"/>
            <a:ext cx="3602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97CF0960-0526-8D22-20F9-F50EBDDB323E}"/>
              </a:ext>
            </a:extLst>
          </p:cNvPr>
          <p:cNvCxnSpPr/>
          <p:nvPr/>
        </p:nvCxnSpPr>
        <p:spPr>
          <a:xfrm>
            <a:off x="347663" y="5119688"/>
            <a:ext cx="0" cy="34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51DE6BE6-D0FA-5464-402A-C4150D2E645F}"/>
              </a:ext>
            </a:extLst>
          </p:cNvPr>
          <p:cNvCxnSpPr/>
          <p:nvPr/>
        </p:nvCxnSpPr>
        <p:spPr>
          <a:xfrm>
            <a:off x="3949700" y="5119688"/>
            <a:ext cx="0" cy="34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A0D44C60-E9B2-120F-1387-7B4C51CAF7A9}"/>
              </a:ext>
            </a:extLst>
          </p:cNvPr>
          <p:cNvCxnSpPr/>
          <p:nvPr/>
        </p:nvCxnSpPr>
        <p:spPr>
          <a:xfrm>
            <a:off x="6188075" y="4694238"/>
            <a:ext cx="0" cy="374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D5D983A4-791D-42A6-8EFE-BE100D2F6AFA}"/>
              </a:ext>
            </a:extLst>
          </p:cNvPr>
          <p:cNvCxnSpPr/>
          <p:nvPr/>
        </p:nvCxnSpPr>
        <p:spPr>
          <a:xfrm>
            <a:off x="4479925" y="5138738"/>
            <a:ext cx="3600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A02F3A9A-5E35-C458-FA88-0B3CF039F75B}"/>
              </a:ext>
            </a:extLst>
          </p:cNvPr>
          <p:cNvCxnSpPr/>
          <p:nvPr/>
        </p:nvCxnSpPr>
        <p:spPr>
          <a:xfrm>
            <a:off x="4479925" y="5151438"/>
            <a:ext cx="0" cy="34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493DE7DA-B6FB-B5A3-13BB-F6DBB08D8F4D}"/>
              </a:ext>
            </a:extLst>
          </p:cNvPr>
          <p:cNvCxnSpPr/>
          <p:nvPr/>
        </p:nvCxnSpPr>
        <p:spPr>
          <a:xfrm>
            <a:off x="8077200" y="5138738"/>
            <a:ext cx="0" cy="34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764A7A15-99AF-4630-2961-F3C19DD4E863}"/>
              </a:ext>
            </a:extLst>
          </p:cNvPr>
          <p:cNvSpPr/>
          <p:nvPr/>
        </p:nvSpPr>
        <p:spPr>
          <a:xfrm>
            <a:off x="100013" y="5513388"/>
            <a:ext cx="1981200" cy="79851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Absorption loss</a:t>
            </a:r>
            <a:endParaRPr lang="en-IN" dirty="0"/>
          </a:p>
        </p:txBody>
      </p:sp>
      <p:sp>
        <p:nvSpPr>
          <p:cNvPr id="44" name="Rectangle 43">
            <a:extLst>
              <a:ext uri="{FF2B5EF4-FFF2-40B4-BE49-F238E27FC236}">
                <a16:creationId xmlns:a16="http://schemas.microsoft.com/office/drawing/2014/main" xmlns="" id="{BAC03CDA-6876-EF77-261B-547A3FDBFC95}"/>
              </a:ext>
            </a:extLst>
          </p:cNvPr>
          <p:cNvSpPr/>
          <p:nvPr/>
        </p:nvSpPr>
        <p:spPr>
          <a:xfrm>
            <a:off x="6700838" y="5565775"/>
            <a:ext cx="1981200" cy="7985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dirty="0" err="1">
                <a:solidFill>
                  <a:srgbClr val="0000CC"/>
                </a:solidFill>
              </a:rPr>
              <a:t>Microbend</a:t>
            </a:r>
            <a:r>
              <a:rPr lang="en-US" b="1" dirty="0">
                <a:solidFill>
                  <a:srgbClr val="0000CC"/>
                </a:solidFill>
              </a:rPr>
              <a:t> loss</a:t>
            </a:r>
            <a:endParaRPr lang="en-IN" b="1" dirty="0">
              <a:solidFill>
                <a:srgbClr val="0000CC"/>
              </a:solidFill>
            </a:endParaRPr>
          </a:p>
        </p:txBody>
      </p:sp>
      <p:sp>
        <p:nvSpPr>
          <p:cNvPr id="45" name="Rectangle 44">
            <a:extLst>
              <a:ext uri="{FF2B5EF4-FFF2-40B4-BE49-F238E27FC236}">
                <a16:creationId xmlns:a16="http://schemas.microsoft.com/office/drawing/2014/main" xmlns="" id="{AD93B860-0910-2646-2E75-08D1A08948A7}"/>
              </a:ext>
            </a:extLst>
          </p:cNvPr>
          <p:cNvSpPr/>
          <p:nvPr/>
        </p:nvSpPr>
        <p:spPr>
          <a:xfrm>
            <a:off x="2254250" y="5489575"/>
            <a:ext cx="1981200" cy="79851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Rayleigh Scattering loss</a:t>
            </a:r>
            <a:endParaRPr lang="en-IN" dirty="0"/>
          </a:p>
        </p:txBody>
      </p:sp>
      <p:sp>
        <p:nvSpPr>
          <p:cNvPr id="46" name="Rectangle 45">
            <a:extLst>
              <a:ext uri="{FF2B5EF4-FFF2-40B4-BE49-F238E27FC236}">
                <a16:creationId xmlns:a16="http://schemas.microsoft.com/office/drawing/2014/main" xmlns="" id="{835F38C6-64CA-FCC2-6ADF-41290BA9CA25}"/>
              </a:ext>
            </a:extLst>
          </p:cNvPr>
          <p:cNvSpPr/>
          <p:nvPr/>
        </p:nvSpPr>
        <p:spPr>
          <a:xfrm>
            <a:off x="4310063" y="5541963"/>
            <a:ext cx="1981200" cy="800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b="1" dirty="0" err="1">
                <a:solidFill>
                  <a:srgbClr val="0000CC"/>
                </a:solidFill>
              </a:rPr>
              <a:t>Macrobend</a:t>
            </a:r>
            <a:r>
              <a:rPr lang="en-US" b="1" dirty="0">
                <a:solidFill>
                  <a:srgbClr val="0000CC"/>
                </a:solidFill>
              </a:rPr>
              <a:t> loss</a:t>
            </a:r>
            <a:endParaRPr lang="en-IN" b="1" dirty="0">
              <a:solidFill>
                <a:srgbClr val="0000C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A9CC5F-8A8E-FB7A-5EB1-39F383757C6D}"/>
              </a:ext>
            </a:extLst>
          </p:cNvPr>
          <p:cNvSpPr>
            <a:spLocks noGrp="1"/>
          </p:cNvSpPr>
          <p:nvPr>
            <p:ph type="title"/>
          </p:nvPr>
        </p:nvSpPr>
        <p:spPr>
          <a:xfrm>
            <a:off x="457200" y="274638"/>
            <a:ext cx="7467600" cy="792162"/>
          </a:xfrm>
        </p:spPr>
        <p:txBody>
          <a:bodyPr>
            <a:normAutofit fontScale="90000"/>
          </a:bodyPr>
          <a:lstStyle/>
          <a:p>
            <a:pPr algn="ctr">
              <a:defRPr/>
            </a:pPr>
            <a:r>
              <a:rPr lang="en-US" b="1" dirty="0">
                <a:solidFill>
                  <a:schemeClr val="tx1"/>
                </a:solidFill>
              </a:rPr>
              <a:t>Intrinsic attenuation-Absorption loss</a:t>
            </a:r>
            <a:endParaRPr lang="en-IN" b="1" dirty="0">
              <a:solidFill>
                <a:schemeClr val="tx1"/>
              </a:solidFill>
            </a:endParaRPr>
          </a:p>
        </p:txBody>
      </p:sp>
      <p:sp>
        <p:nvSpPr>
          <p:cNvPr id="35843" name="Content Placeholder 2">
            <a:extLst>
              <a:ext uri="{FF2B5EF4-FFF2-40B4-BE49-F238E27FC236}">
                <a16:creationId xmlns:a16="http://schemas.microsoft.com/office/drawing/2014/main" xmlns="" id="{4EBCE40F-0398-1F72-6DF2-8B5C60945063}"/>
              </a:ext>
            </a:extLst>
          </p:cNvPr>
          <p:cNvSpPr>
            <a:spLocks noGrp="1"/>
          </p:cNvSpPr>
          <p:nvPr>
            <p:ph sz="quarter" idx="1"/>
          </p:nvPr>
        </p:nvSpPr>
        <p:spPr>
          <a:xfrm>
            <a:off x="457200" y="1066800"/>
            <a:ext cx="7772400" cy="5407025"/>
          </a:xfrm>
        </p:spPr>
        <p:txBody>
          <a:bodyPr/>
          <a:lstStyle/>
          <a:p>
            <a:pPr marL="457200" indent="-457200" algn="just">
              <a:buFont typeface="Wingdings" panose="05000000000000000000" pitchFamily="2" charset="2"/>
              <a:buAutoNum type="arabicPeriod"/>
            </a:pPr>
            <a:r>
              <a:rPr lang="en-US" altLang="en-US" b="1">
                <a:solidFill>
                  <a:srgbClr val="0000CC"/>
                </a:solidFill>
              </a:rPr>
              <a:t>Absorption by material: It is a major cause of signal loss in an optical fiber resulting from the conversion of optical energy into some other energy like heat.</a:t>
            </a:r>
          </a:p>
          <a:p>
            <a:pPr marL="457200" indent="-457200" algn="just">
              <a:buFont typeface="Wingdings" panose="05000000000000000000" pitchFamily="2" charset="2"/>
              <a:buAutoNum type="arabicPeriod"/>
            </a:pPr>
            <a:endParaRPr lang="en-US" altLang="en-US" b="1">
              <a:solidFill>
                <a:srgbClr val="0000CC"/>
              </a:solidFill>
            </a:endParaRPr>
          </a:p>
          <a:p>
            <a:pPr marL="457200" indent="-457200" algn="just">
              <a:buFont typeface="Wingdings" panose="05000000000000000000" pitchFamily="2" charset="2"/>
              <a:buAutoNum type="arabicPeriod"/>
            </a:pPr>
            <a:endParaRPr lang="en-US" altLang="en-US" b="1">
              <a:solidFill>
                <a:srgbClr val="0000CC"/>
              </a:solidFill>
            </a:endParaRPr>
          </a:p>
          <a:p>
            <a:pPr marL="457200" indent="-457200" algn="just">
              <a:buFont typeface="Wingdings" panose="05000000000000000000" pitchFamily="2" charset="2"/>
              <a:buAutoNum type="arabicPeriod"/>
            </a:pPr>
            <a:r>
              <a:rPr lang="en-US" altLang="en-US" b="1">
                <a:solidFill>
                  <a:srgbClr val="0000CC"/>
                </a:solidFill>
                <a:latin typeface="Times New Roman" panose="02020603050405020304" pitchFamily="18" charset="0"/>
              </a:rPr>
              <a:t>Usually absorption of light occurs due to imperfections of the atomic structure such as missing molecules, (OH-), hydroxyl ions, high density cluster of atoms etc., which absorbs light </a:t>
            </a:r>
            <a:endParaRPr lang="en-US" altLang="en-US" b="1">
              <a:solidFill>
                <a:srgbClr val="0000CC"/>
              </a:solidFill>
            </a:endParaRPr>
          </a:p>
          <a:p>
            <a:pPr marL="457200" indent="-457200">
              <a:buFont typeface="Wingdings" panose="05000000000000000000" pitchFamily="2" charset="2"/>
              <a:buAutoNum type="arabicPeriod"/>
            </a:pPr>
            <a:endParaRPr lang="en-I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D89FF2-8EF2-5B5F-3D0A-42634B4C148D}"/>
              </a:ext>
            </a:extLst>
          </p:cNvPr>
          <p:cNvSpPr>
            <a:spLocks noGrp="1"/>
          </p:cNvSpPr>
          <p:nvPr>
            <p:ph type="title"/>
          </p:nvPr>
        </p:nvSpPr>
        <p:spPr/>
        <p:txBody>
          <a:bodyPr/>
          <a:lstStyle/>
          <a:p>
            <a:pPr>
              <a:defRPr/>
            </a:pPr>
            <a:r>
              <a:rPr lang="en-US" sz="2400" b="1" dirty="0">
                <a:solidFill>
                  <a:srgbClr val="FF0000"/>
                </a:solidFill>
              </a:rPr>
              <a:t>Absorption and scattering losses in optical fiber</a:t>
            </a:r>
            <a:endParaRPr lang="en-IN" sz="2400" b="1" dirty="0">
              <a:solidFill>
                <a:srgbClr val="FF0000"/>
              </a:solidFill>
            </a:endParaRPr>
          </a:p>
        </p:txBody>
      </p:sp>
      <p:pic>
        <p:nvPicPr>
          <p:cNvPr id="36867" name="Content Placeholder 4">
            <a:extLst>
              <a:ext uri="{FF2B5EF4-FFF2-40B4-BE49-F238E27FC236}">
                <a16:creationId xmlns:a16="http://schemas.microsoft.com/office/drawing/2014/main" xmlns="" id="{F195DA99-C226-3A7A-89A3-7C0CD67E257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366838" y="2209800"/>
            <a:ext cx="5648325" cy="373380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3F678-DD81-DCB9-24A6-D7C84F62F2F8}"/>
              </a:ext>
            </a:extLst>
          </p:cNvPr>
          <p:cNvSpPr>
            <a:spLocks noGrp="1"/>
          </p:cNvSpPr>
          <p:nvPr>
            <p:ph type="title"/>
          </p:nvPr>
        </p:nvSpPr>
        <p:spPr>
          <a:xfrm>
            <a:off x="457200" y="274638"/>
            <a:ext cx="7467600" cy="563562"/>
          </a:xfrm>
        </p:spPr>
        <p:txBody>
          <a:bodyPr/>
          <a:lstStyle/>
          <a:p>
            <a:pPr algn="ctr">
              <a:defRPr/>
            </a:pPr>
            <a:r>
              <a:rPr lang="en-US" sz="2400" b="1" dirty="0">
                <a:solidFill>
                  <a:srgbClr val="FF0000"/>
                </a:solidFill>
              </a:rPr>
              <a:t>Intrinsic attenuation-scattering loss</a:t>
            </a:r>
            <a:endParaRPr lang="en-IN" sz="2400" b="1" dirty="0">
              <a:solidFill>
                <a:srgbClr val="FF0000"/>
              </a:solidFill>
            </a:endParaRPr>
          </a:p>
        </p:txBody>
      </p:sp>
      <p:sp>
        <p:nvSpPr>
          <p:cNvPr id="70659" name="Content Placeholder 2">
            <a:extLst>
              <a:ext uri="{FF2B5EF4-FFF2-40B4-BE49-F238E27FC236}">
                <a16:creationId xmlns:a16="http://schemas.microsoft.com/office/drawing/2014/main" xmlns="" id="{82E81C05-C3EE-23FC-0A42-447B1DB88E58}"/>
              </a:ext>
            </a:extLst>
          </p:cNvPr>
          <p:cNvSpPr>
            <a:spLocks noGrp="1" noRot="1" noChangeAspect="1" noMove="1" noResize="1" noEditPoints="1" noAdjustHandles="1" noChangeArrowheads="1" noChangeShapeType="1" noTextEdit="1"/>
          </p:cNvSpPr>
          <p:nvPr>
            <p:ph sz="quarter" idx="1"/>
          </p:nvPr>
        </p:nvSpPr>
        <p:spPr>
          <a:xfrm>
            <a:off x="457200" y="838200"/>
            <a:ext cx="7950200" cy="5635625"/>
          </a:xfrm>
          <a:blipFill>
            <a:blip r:embed="rId2"/>
            <a:stretch>
              <a:fillRect l="-307" t="-866" r="-1150"/>
            </a:stretch>
          </a:blipFill>
        </p:spPr>
        <p:txBody>
          <a:bodyPr/>
          <a:lstStyle/>
          <a:p>
            <a:pPr>
              <a:defRPr/>
            </a:pPr>
            <a:r>
              <a:rPr lang="en-IN">
                <a:no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ABCE8A-CFB8-36D2-2FBB-C79B632D68C4}"/>
              </a:ext>
            </a:extLst>
          </p:cNvPr>
          <p:cNvSpPr>
            <a:spLocks noGrp="1"/>
          </p:cNvSpPr>
          <p:nvPr>
            <p:ph type="title"/>
          </p:nvPr>
        </p:nvSpPr>
        <p:spPr>
          <a:xfrm>
            <a:off x="457200" y="274638"/>
            <a:ext cx="7950200" cy="563562"/>
          </a:xfrm>
        </p:spPr>
        <p:txBody>
          <a:bodyPr/>
          <a:lstStyle/>
          <a:p>
            <a:pPr>
              <a:defRPr/>
            </a:pPr>
            <a:r>
              <a:rPr lang="en-US" sz="2000" b="1" dirty="0">
                <a:solidFill>
                  <a:srgbClr val="0000CC"/>
                </a:solidFill>
              </a:rPr>
              <a:t>Extrinsic attenuation or bending losses in optical fiber</a:t>
            </a:r>
            <a:endParaRPr lang="en-IN" sz="2000" b="1" dirty="0">
              <a:solidFill>
                <a:srgbClr val="0000CC"/>
              </a:solidFill>
            </a:endParaRPr>
          </a:p>
        </p:txBody>
      </p:sp>
      <p:sp>
        <p:nvSpPr>
          <p:cNvPr id="38915" name="Content Placeholder 2">
            <a:extLst>
              <a:ext uri="{FF2B5EF4-FFF2-40B4-BE49-F238E27FC236}">
                <a16:creationId xmlns:a16="http://schemas.microsoft.com/office/drawing/2014/main" xmlns="" id="{5503E3F0-FC76-9821-22DF-4F74942EC199}"/>
              </a:ext>
            </a:extLst>
          </p:cNvPr>
          <p:cNvSpPr>
            <a:spLocks noGrp="1"/>
          </p:cNvSpPr>
          <p:nvPr>
            <p:ph sz="quarter" idx="1"/>
          </p:nvPr>
        </p:nvSpPr>
        <p:spPr>
          <a:xfrm>
            <a:off x="609600" y="838200"/>
            <a:ext cx="7467600" cy="5635625"/>
          </a:xfrm>
        </p:spPr>
        <p:txBody>
          <a:bodyPr/>
          <a:lstStyle/>
          <a:p>
            <a:pPr marL="0" indent="0" algn="just">
              <a:buFont typeface="Wingdings" panose="05000000000000000000" pitchFamily="2" charset="2"/>
              <a:buNone/>
            </a:pPr>
            <a:r>
              <a:rPr lang="en-US" altLang="en-US" b="1"/>
              <a:t>It is classified according to the bending of finite radius of curvature in optical fibers. i.e micro bend and  macro bend loss.</a:t>
            </a:r>
          </a:p>
          <a:p>
            <a:pPr marL="0" indent="0" algn="just">
              <a:buFont typeface="Wingdings" panose="05000000000000000000" pitchFamily="2" charset="2"/>
              <a:buNone/>
            </a:pPr>
            <a:r>
              <a:rPr lang="en-US" altLang="en-US" b="1">
                <a:latin typeface="Open Sans"/>
              </a:rPr>
              <a:t>It’s usually caused by improper handling of fibre optic cable</a:t>
            </a:r>
            <a:endParaRPr lang="en-US" altLang="en-US" b="1"/>
          </a:p>
          <a:p>
            <a:pPr marL="0" indent="0">
              <a:buFont typeface="Wingdings" panose="05000000000000000000" pitchFamily="2" charset="2"/>
              <a:buNone/>
            </a:pPr>
            <a:endParaRPr lang="en-US" altLang="en-US"/>
          </a:p>
        </p:txBody>
      </p:sp>
      <p:pic>
        <p:nvPicPr>
          <p:cNvPr id="38917" name="Picture 2" descr="How to Reduce Various Types of Losses in Optical Fiber? | FS Community">
            <a:extLst>
              <a:ext uri="{FF2B5EF4-FFF2-40B4-BE49-F238E27FC236}">
                <a16:creationId xmlns:a16="http://schemas.microsoft.com/office/drawing/2014/main" xmlns="" id="{9B77FCBA-8E04-7FEB-F41C-B08C67C4A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300" y="2944813"/>
            <a:ext cx="45720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4">
            <a:extLst>
              <a:ext uri="{FF2B5EF4-FFF2-40B4-BE49-F238E27FC236}">
                <a16:creationId xmlns:a16="http://schemas.microsoft.com/office/drawing/2014/main" xmlns="" id="{B7366B15-FB72-2CED-A8B5-EDEC738AB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4678363"/>
            <a:ext cx="63817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4">
            <a:extLst>
              <a:ext uri="{FF2B5EF4-FFF2-40B4-BE49-F238E27FC236}">
                <a16:creationId xmlns:a16="http://schemas.microsoft.com/office/drawing/2014/main" xmlns="" id="{D0782826-3224-DA3E-C203-38609BEB1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4735513"/>
            <a:ext cx="63817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DB562-994E-BED0-4D8F-481958D13E66}"/>
              </a:ext>
            </a:extLst>
          </p:cNvPr>
          <p:cNvSpPr>
            <a:spLocks noGrp="1"/>
          </p:cNvSpPr>
          <p:nvPr>
            <p:ph type="title"/>
          </p:nvPr>
        </p:nvSpPr>
        <p:spPr>
          <a:xfrm>
            <a:off x="457200" y="274638"/>
            <a:ext cx="8077200" cy="639762"/>
          </a:xfrm>
        </p:spPr>
        <p:txBody>
          <a:bodyPr>
            <a:normAutofit fontScale="90000"/>
          </a:bodyPr>
          <a:lstStyle/>
          <a:p>
            <a:pPr>
              <a:defRPr/>
            </a:pPr>
            <a:r>
              <a:rPr lang="en-US" b="1" dirty="0">
                <a:solidFill>
                  <a:schemeClr val="tx1"/>
                </a:solidFill>
              </a:rPr>
              <a:t>B</a:t>
            </a:r>
            <a:r>
              <a:rPr lang="en-US" sz="2700" b="1" dirty="0">
                <a:solidFill>
                  <a:schemeClr val="tx1"/>
                </a:solidFill>
              </a:rPr>
              <a:t>ASED on refractive index profile combining with modes of fiber</a:t>
            </a:r>
            <a:endParaRPr lang="en-IN" sz="2700" b="1" dirty="0">
              <a:solidFill>
                <a:schemeClr val="tx1"/>
              </a:solidFill>
            </a:endParaRPr>
          </a:p>
        </p:txBody>
      </p:sp>
      <p:sp>
        <p:nvSpPr>
          <p:cNvPr id="3" name="Content Placeholder 2">
            <a:extLst>
              <a:ext uri="{FF2B5EF4-FFF2-40B4-BE49-F238E27FC236}">
                <a16:creationId xmlns:a16="http://schemas.microsoft.com/office/drawing/2014/main" xmlns="" id="{C4BFDF2E-0F72-9B40-B917-9FD7C912E988}"/>
              </a:ext>
            </a:extLst>
          </p:cNvPr>
          <p:cNvSpPr>
            <a:spLocks noGrp="1"/>
          </p:cNvSpPr>
          <p:nvPr>
            <p:ph sz="quarter" idx="1"/>
          </p:nvPr>
        </p:nvSpPr>
        <p:spPr>
          <a:xfrm>
            <a:off x="838200" y="914400"/>
            <a:ext cx="7467600" cy="5559425"/>
          </a:xfrm>
        </p:spPr>
        <p:txBody>
          <a:bodyPr/>
          <a:lstStyle/>
          <a:p>
            <a:pPr marL="457200" indent="-457200">
              <a:buFont typeface="Wingdings" panose="05000000000000000000" pitchFamily="2" charset="2"/>
              <a:buAutoNum type="arabicPeriod"/>
              <a:defRPr/>
            </a:pPr>
            <a:r>
              <a:rPr lang="en-US" sz="2000" b="1" dirty="0">
                <a:solidFill>
                  <a:srgbClr val="FF0000"/>
                </a:solidFill>
              </a:rPr>
              <a:t>Step index fibers</a:t>
            </a:r>
          </a:p>
          <a:p>
            <a:pPr marL="457200" indent="-457200">
              <a:buFont typeface="Wingdings" panose="05000000000000000000" pitchFamily="2" charset="2"/>
              <a:buAutoNum type="arabicPeriod"/>
              <a:defRPr/>
            </a:pPr>
            <a:endParaRPr lang="en-US" sz="2000" b="1" dirty="0">
              <a:solidFill>
                <a:srgbClr val="FF0000"/>
              </a:solidFill>
            </a:endParaRPr>
          </a:p>
          <a:p>
            <a:pPr marL="457200" indent="-457200">
              <a:buFont typeface="Wingdings" panose="05000000000000000000" pitchFamily="2" charset="2"/>
              <a:buAutoNum type="arabicPeriod"/>
              <a:defRPr/>
            </a:pPr>
            <a:endParaRPr lang="en-US" sz="2000" b="1" dirty="0">
              <a:solidFill>
                <a:srgbClr val="FF0000"/>
              </a:solidFill>
            </a:endParaRPr>
          </a:p>
          <a:p>
            <a:pPr marL="0" indent="0">
              <a:buFont typeface="Wingdings" panose="05000000000000000000" pitchFamily="2" charset="2"/>
              <a:buNone/>
              <a:defRPr/>
            </a:pPr>
            <a:r>
              <a:rPr lang="en-US" sz="2000" b="1" dirty="0">
                <a:solidFill>
                  <a:srgbClr val="FF0000"/>
                </a:solidFill>
              </a:rPr>
              <a:t>Step index                       Step index multimode fiber</a:t>
            </a:r>
          </a:p>
          <a:p>
            <a:pPr marL="0" indent="0">
              <a:buFont typeface="Wingdings" panose="05000000000000000000" pitchFamily="2" charset="2"/>
              <a:buNone/>
              <a:defRPr/>
            </a:pPr>
            <a:r>
              <a:rPr lang="en-US" sz="2000" b="1" dirty="0">
                <a:solidFill>
                  <a:srgbClr val="FF0000"/>
                </a:solidFill>
              </a:rPr>
              <a:t>single mode fiber</a:t>
            </a:r>
          </a:p>
          <a:p>
            <a:pPr marL="0" indent="0">
              <a:buFont typeface="Wingdings" panose="05000000000000000000" pitchFamily="2" charset="2"/>
              <a:buNone/>
              <a:defRPr/>
            </a:pPr>
            <a:endParaRPr lang="en-US" sz="2000" b="1" dirty="0">
              <a:solidFill>
                <a:srgbClr val="FF0000"/>
              </a:solidFill>
            </a:endParaRPr>
          </a:p>
          <a:p>
            <a:pPr marL="0" indent="0">
              <a:buFont typeface="Wingdings" panose="05000000000000000000" pitchFamily="2" charset="2"/>
              <a:buNone/>
              <a:defRPr/>
            </a:pPr>
            <a:r>
              <a:rPr lang="en-US" sz="2000" b="1" dirty="0">
                <a:solidFill>
                  <a:srgbClr val="FF0000"/>
                </a:solidFill>
              </a:rPr>
              <a:t>2. Graded Index Fiber [GRIN fiber]</a:t>
            </a:r>
          </a:p>
          <a:p>
            <a:pPr marL="0" indent="0">
              <a:buFont typeface="Wingdings" panose="05000000000000000000" pitchFamily="2" charset="2"/>
              <a:buNone/>
              <a:defRPr/>
            </a:pPr>
            <a:endParaRPr lang="en-US" b="1" dirty="0">
              <a:solidFill>
                <a:srgbClr val="FF0000"/>
              </a:solidFill>
            </a:endParaRPr>
          </a:p>
          <a:p>
            <a:pPr marL="0" indent="0">
              <a:buFont typeface="Wingdings" panose="05000000000000000000" pitchFamily="2" charset="2"/>
              <a:buNone/>
              <a:defRPr/>
            </a:pPr>
            <a:r>
              <a:rPr lang="en-US" sz="2000" b="1" dirty="0"/>
              <a:t>Graded index multimode fiber</a:t>
            </a:r>
          </a:p>
          <a:p>
            <a:pPr marL="0" indent="0">
              <a:buFont typeface="Wingdings" panose="05000000000000000000" pitchFamily="2" charset="2"/>
              <a:buNone/>
              <a:defRPr/>
            </a:pPr>
            <a:endParaRPr lang="en-IN" sz="2000" dirty="0"/>
          </a:p>
        </p:txBody>
      </p:sp>
      <p:cxnSp>
        <p:nvCxnSpPr>
          <p:cNvPr id="10" name="Straight Arrow Connector 9">
            <a:extLst>
              <a:ext uri="{FF2B5EF4-FFF2-40B4-BE49-F238E27FC236}">
                <a16:creationId xmlns:a16="http://schemas.microsoft.com/office/drawing/2014/main" xmlns="" id="{C0E8C306-466A-46F4-9250-6F97809D7E84}"/>
              </a:ext>
            </a:extLst>
          </p:cNvPr>
          <p:cNvCxnSpPr/>
          <p:nvPr/>
        </p:nvCxnSpPr>
        <p:spPr>
          <a:xfrm>
            <a:off x="1828800" y="1295400"/>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44FCA63D-22D9-B1E4-5C42-A94ABE536025}"/>
              </a:ext>
            </a:extLst>
          </p:cNvPr>
          <p:cNvCxnSpPr>
            <a:cxnSpLocks/>
          </p:cNvCxnSpPr>
          <p:nvPr/>
        </p:nvCxnSpPr>
        <p:spPr>
          <a:xfrm>
            <a:off x="1027113" y="1828800"/>
            <a:ext cx="3124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D1F3E970-D755-4BB1-AE8A-11AACC542B40}"/>
              </a:ext>
            </a:extLst>
          </p:cNvPr>
          <p:cNvCxnSpPr/>
          <p:nvPr/>
        </p:nvCxnSpPr>
        <p:spPr>
          <a:xfrm>
            <a:off x="1027113" y="18669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737C987-AE15-D38A-D607-330D0E6CF39F}"/>
              </a:ext>
            </a:extLst>
          </p:cNvPr>
          <p:cNvCxnSpPr/>
          <p:nvPr/>
        </p:nvCxnSpPr>
        <p:spPr>
          <a:xfrm>
            <a:off x="4141788" y="18288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8924B57E-0317-F3C7-7449-7F64E660A694}"/>
              </a:ext>
            </a:extLst>
          </p:cNvPr>
          <p:cNvCxnSpPr/>
          <p:nvPr/>
        </p:nvCxnSpPr>
        <p:spPr>
          <a:xfrm>
            <a:off x="1981200" y="3581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2" descr="How to Reduce Various Types of Losses in Optical Fiber? | FS Community">
            <a:extLst>
              <a:ext uri="{FF2B5EF4-FFF2-40B4-BE49-F238E27FC236}">
                <a16:creationId xmlns:a16="http://schemas.microsoft.com/office/drawing/2014/main" xmlns="" id="{857D87D1-37D6-7502-3A7C-2526E040DDF0}"/>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62000" y="1524000"/>
            <a:ext cx="6858000" cy="3989388"/>
          </a:xfr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xmlns="" id="{5491375E-BD14-F467-EBB4-3CE9C220156C}"/>
              </a:ext>
            </a:extLst>
          </p:cNvPr>
          <p:cNvSpPr>
            <a:spLocks noGrp="1"/>
          </p:cNvSpPr>
          <p:nvPr>
            <p:ph sz="quarter" idx="1"/>
          </p:nvPr>
        </p:nvSpPr>
        <p:spPr>
          <a:xfrm>
            <a:off x="457200" y="76200"/>
            <a:ext cx="7950200" cy="6397625"/>
          </a:xfrm>
        </p:spPr>
        <p:txBody>
          <a:bodyPr/>
          <a:lstStyle/>
          <a:p>
            <a:pPr marL="0" indent="0">
              <a:buFont typeface="Wingdings" panose="05000000000000000000" pitchFamily="2" charset="2"/>
              <a:buNone/>
            </a:pPr>
            <a:r>
              <a:rPr lang="en-US" altLang="en-US"/>
              <a:t>Macro bending loss: outside the fiber</a:t>
            </a:r>
          </a:p>
          <a:p>
            <a:pPr marL="0" indent="0" algn="just">
              <a:buFont typeface="Wingdings" panose="05000000000000000000" pitchFamily="2" charset="2"/>
              <a:buNone/>
            </a:pPr>
            <a:r>
              <a:rPr lang="en-US" altLang="en-US" b="1">
                <a:solidFill>
                  <a:srgbClr val="0000CC"/>
                </a:solidFill>
                <a:latin typeface="Times New Roman" panose="02020603050405020304" pitchFamily="18" charset="0"/>
              </a:rPr>
              <a:t>If the radius of the core is large compared to fiber diameter, it may cause large-curvature at the position where the fiber cable turns at the corner. At these corners the light will not satisfy the condition for total internal reflection and hence it escapes out from the fiber. This is called as macroscopic / macro bending losses. Also note that this loss is negligible for small bends. </a:t>
            </a:r>
          </a:p>
          <a:p>
            <a:pPr marL="0" indent="0" algn="just">
              <a:buFont typeface="Wingdings" panose="05000000000000000000" pitchFamily="2" charset="2"/>
              <a:buNone/>
            </a:pPr>
            <a:r>
              <a:rPr lang="en-US" altLang="en-US" b="1">
                <a:solidFill>
                  <a:srgbClr val="0000CC"/>
                </a:solidFill>
                <a:latin typeface="Times New Roman" panose="02020603050405020304" pitchFamily="18" charset="0"/>
              </a:rPr>
              <a:t>It is visible to us.</a:t>
            </a:r>
            <a:endParaRPr lang="en-US" altLang="en-US" b="1">
              <a:solidFill>
                <a:srgbClr val="0000CC"/>
              </a:solidFill>
            </a:endParaRPr>
          </a:p>
          <a:p>
            <a:pPr marL="0" indent="0">
              <a:buFont typeface="Wingdings" panose="05000000000000000000" pitchFamily="2" charset="2"/>
              <a:buNone/>
            </a:pPr>
            <a:r>
              <a:rPr lang="en-US" altLang="en-US"/>
              <a:t>Micro bending loss: inside the fiber </a:t>
            </a:r>
          </a:p>
          <a:p>
            <a:pPr marL="0" indent="0" algn="just">
              <a:buFont typeface="Wingdings" panose="05000000000000000000" pitchFamily="2" charset="2"/>
              <a:buNone/>
            </a:pPr>
            <a:r>
              <a:rPr lang="en-US" altLang="en-US" b="1">
                <a:solidFill>
                  <a:srgbClr val="FF0000"/>
                </a:solidFill>
                <a:latin typeface="Times New Roman" panose="02020603050405020304" pitchFamily="18" charset="0"/>
              </a:rPr>
              <a:t>Micro-bends losses are caused due to non-uniformities or micro bends inside the fiber as shown. This micro bends in fiber appears due to non uniform pressures created during the cabling of the fiber or even during the manufacturing itself. This lead to loss of light by leakage through the fiber. </a:t>
            </a:r>
          </a:p>
          <a:p>
            <a:pPr marL="0" indent="0" algn="just">
              <a:buFont typeface="Wingdings" panose="05000000000000000000" pitchFamily="2" charset="2"/>
              <a:buNone/>
            </a:pPr>
            <a:r>
              <a:rPr lang="en-US" altLang="en-US" b="1">
                <a:solidFill>
                  <a:srgbClr val="FF0000"/>
                </a:solidFill>
                <a:latin typeface="Times New Roman" panose="02020603050405020304" pitchFamily="18" charset="0"/>
              </a:rPr>
              <a:t>It is invisible to us</a:t>
            </a:r>
            <a:endParaRPr lang="en-IN" altLang="en-US" b="1">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59F835-C3A3-D095-74A0-09FEF91E4E5A}"/>
              </a:ext>
            </a:extLst>
          </p:cNvPr>
          <p:cNvSpPr>
            <a:spLocks noGrp="1"/>
          </p:cNvSpPr>
          <p:nvPr>
            <p:ph type="title"/>
          </p:nvPr>
        </p:nvSpPr>
        <p:spPr/>
        <p:txBody>
          <a:bodyPr/>
          <a:lstStyle/>
          <a:p>
            <a:pPr algn="ctr">
              <a:defRPr/>
            </a:pPr>
            <a:r>
              <a:rPr lang="en-US" b="1" dirty="0">
                <a:solidFill>
                  <a:srgbClr val="FF0000"/>
                </a:solidFill>
              </a:rPr>
              <a:t>Applications of fiber</a:t>
            </a:r>
            <a:endParaRPr lang="en-IN" b="1" dirty="0">
              <a:solidFill>
                <a:srgbClr val="FF0000"/>
              </a:solidFill>
            </a:endParaRPr>
          </a:p>
        </p:txBody>
      </p:sp>
      <p:sp>
        <p:nvSpPr>
          <p:cNvPr id="41987" name="Content Placeholder 2">
            <a:extLst>
              <a:ext uri="{FF2B5EF4-FFF2-40B4-BE49-F238E27FC236}">
                <a16:creationId xmlns:a16="http://schemas.microsoft.com/office/drawing/2014/main" xmlns="" id="{6F3F04D5-70DC-F966-98B6-F4921E195CBA}"/>
              </a:ext>
            </a:extLst>
          </p:cNvPr>
          <p:cNvSpPr>
            <a:spLocks noGrp="1"/>
          </p:cNvSpPr>
          <p:nvPr>
            <p:ph sz="quarter" idx="1"/>
          </p:nvPr>
        </p:nvSpPr>
        <p:spPr>
          <a:xfrm>
            <a:off x="457200" y="1600200"/>
            <a:ext cx="8315325" cy="4873625"/>
          </a:xfrm>
        </p:spPr>
        <p:txBody>
          <a:bodyPr/>
          <a:lstStyle/>
          <a:p>
            <a:pPr algn="just"/>
            <a:r>
              <a:rPr lang="en-US" altLang="en-US" sz="3200" b="1">
                <a:solidFill>
                  <a:srgbClr val="0000CC"/>
                </a:solidFill>
                <a:latin typeface="Calibri" panose="020F0502020204030204" pitchFamily="34" charset="0"/>
                <a:ea typeface="Times New Roman" panose="02020603050405020304" pitchFamily="18" charset="0"/>
                <a:cs typeface="Calibri" panose="020F0502020204030204" pitchFamily="34" charset="0"/>
              </a:rPr>
              <a:t>Due to advantages of optical fiber, it is used in wide range of application in different fields namely:</a:t>
            </a:r>
          </a:p>
          <a:p>
            <a:pPr algn="just"/>
            <a:endParaRPr lang="en-IN" altLang="en-US" sz="3200" b="1">
              <a:solidFill>
                <a:srgbClr val="0000CC"/>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lnSpc>
                <a:spcPts val="1350"/>
              </a:lnSpc>
              <a:buSzPts val="1200"/>
              <a:buFont typeface="Times New Roman" panose="02020603050405020304" pitchFamily="18" charset="0"/>
              <a:buAutoNum type="romanLcPeriod"/>
            </a:pPr>
            <a:r>
              <a:rPr lang="en-US" altLang="en-US" sz="3200" b="1">
                <a:solidFill>
                  <a:srgbClr val="0000CC"/>
                </a:solidFill>
                <a:latin typeface="Calibri" panose="020F0502020204030204" pitchFamily="34" charset="0"/>
                <a:ea typeface="Times New Roman" panose="02020603050405020304" pitchFamily="18" charset="0"/>
                <a:cs typeface="Calibri" panose="020F0502020204030204" pitchFamily="34" charset="0"/>
              </a:rPr>
              <a:t>Communication</a:t>
            </a:r>
            <a:endParaRPr lang="en-IN" altLang="en-US" sz="3200" b="1">
              <a:solidFill>
                <a:srgbClr val="0000CC"/>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lnSpc>
                <a:spcPts val="1375"/>
              </a:lnSpc>
              <a:buSzPts val="1200"/>
              <a:buFont typeface="Times New Roman" panose="02020603050405020304" pitchFamily="18" charset="0"/>
              <a:buAutoNum type="romanLcPeriod"/>
            </a:pPr>
            <a:r>
              <a:rPr lang="en-US" altLang="en-US" sz="3200" b="1">
                <a:solidFill>
                  <a:srgbClr val="0000CC"/>
                </a:solidFill>
                <a:latin typeface="Calibri" panose="020F0502020204030204" pitchFamily="34" charset="0"/>
                <a:ea typeface="Times New Roman" panose="02020603050405020304" pitchFamily="18" charset="0"/>
                <a:cs typeface="Calibri" panose="020F0502020204030204" pitchFamily="34" charset="0"/>
              </a:rPr>
              <a:t>Medicine and</a:t>
            </a:r>
            <a:endParaRPr lang="en-IN" altLang="en-US" sz="3200" b="1">
              <a:solidFill>
                <a:srgbClr val="0000CC"/>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lnSpc>
                <a:spcPts val="1375"/>
              </a:lnSpc>
              <a:buSzPts val="1200"/>
              <a:buFont typeface="Times New Roman" panose="02020603050405020304" pitchFamily="18" charset="0"/>
              <a:buAutoNum type="romanLcPeriod"/>
            </a:pPr>
            <a:r>
              <a:rPr lang="en-US" altLang="en-US" sz="3200" b="1">
                <a:solidFill>
                  <a:srgbClr val="0000CC"/>
                </a:solidFill>
                <a:latin typeface="Calibri" panose="020F0502020204030204" pitchFamily="34" charset="0"/>
                <a:ea typeface="Times New Roman" panose="02020603050405020304" pitchFamily="18" charset="0"/>
                <a:cs typeface="Calibri" panose="020F0502020204030204" pitchFamily="34" charset="0"/>
              </a:rPr>
              <a:t>Sensors etc.,</a:t>
            </a:r>
            <a:endParaRPr lang="en-IN" altLang="en-US" sz="3200" b="1">
              <a:solidFill>
                <a:srgbClr val="0000CC"/>
              </a:solidFill>
              <a:latin typeface="Calibri" panose="020F0502020204030204" pitchFamily="34" charset="0"/>
              <a:ea typeface="Times New Roman" panose="02020603050405020304" pitchFamily="18" charset="0"/>
              <a:cs typeface="Calibri" panose="020F0502020204030204" pitchFamily="34" charset="0"/>
            </a:endParaRPr>
          </a:p>
          <a:p>
            <a:endParaRPr lang="en-I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7091C6-1346-6575-4662-C6CB854C4432}"/>
              </a:ext>
            </a:extLst>
          </p:cNvPr>
          <p:cNvSpPr>
            <a:spLocks noGrp="1"/>
          </p:cNvSpPr>
          <p:nvPr>
            <p:ph type="title"/>
          </p:nvPr>
        </p:nvSpPr>
        <p:spPr>
          <a:xfrm>
            <a:off x="457200" y="274638"/>
            <a:ext cx="7467600" cy="701675"/>
          </a:xfrm>
        </p:spPr>
        <p:txBody>
          <a:bodyPr/>
          <a:lstStyle/>
          <a:p>
            <a:pPr algn="ctr">
              <a:defRPr/>
            </a:pPr>
            <a:r>
              <a:rPr lang="en-US" b="1" dirty="0">
                <a:solidFill>
                  <a:srgbClr val="FF0000"/>
                </a:solidFill>
              </a:rPr>
              <a:t>Communication systems</a:t>
            </a:r>
            <a:endParaRPr lang="en-IN" b="1" dirty="0">
              <a:solidFill>
                <a:srgbClr val="FF0000"/>
              </a:solidFill>
            </a:endParaRPr>
          </a:p>
        </p:txBody>
      </p:sp>
      <p:pic>
        <p:nvPicPr>
          <p:cNvPr id="43011" name="Content Placeholder 4">
            <a:extLst>
              <a:ext uri="{FF2B5EF4-FFF2-40B4-BE49-F238E27FC236}">
                <a16:creationId xmlns:a16="http://schemas.microsoft.com/office/drawing/2014/main" xmlns="" id="{6DE02CDA-9CFD-9793-BFF0-662DECBC38CD}"/>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678363" y="3381375"/>
            <a:ext cx="3529012" cy="1992313"/>
          </a:xfrm>
        </p:spPr>
      </p:pic>
      <p:sp>
        <p:nvSpPr>
          <p:cNvPr id="43013" name="TextBox 6">
            <a:extLst>
              <a:ext uri="{FF2B5EF4-FFF2-40B4-BE49-F238E27FC236}">
                <a16:creationId xmlns:a16="http://schemas.microsoft.com/office/drawing/2014/main" xmlns="" id="{BF22FCC8-B3EF-3B88-A655-5C98895456FF}"/>
              </a:ext>
            </a:extLst>
          </p:cNvPr>
          <p:cNvSpPr txBox="1">
            <a:spLocks noChangeArrowheads="1"/>
          </p:cNvSpPr>
          <p:nvPr/>
        </p:nvSpPr>
        <p:spPr bwMode="auto">
          <a:xfrm>
            <a:off x="374650" y="1185863"/>
            <a:ext cx="76485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a:solidFill>
                  <a:srgbClr val="333333"/>
                </a:solidFill>
                <a:latin typeface="Roboto"/>
              </a:rPr>
              <a:t>The major elements of communication are the </a:t>
            </a:r>
            <a:r>
              <a:rPr lang="en-US" altLang="en-US" b="1">
                <a:solidFill>
                  <a:srgbClr val="333333"/>
                </a:solidFill>
                <a:latin typeface="Roboto"/>
              </a:rPr>
              <a:t>Transmitter</a:t>
            </a:r>
            <a:r>
              <a:rPr lang="en-US" altLang="en-US">
                <a:solidFill>
                  <a:srgbClr val="333333"/>
                </a:solidFill>
                <a:latin typeface="Roboto"/>
              </a:rPr>
              <a:t> of information, </a:t>
            </a:r>
            <a:r>
              <a:rPr lang="en-US" altLang="en-US" b="1">
                <a:solidFill>
                  <a:srgbClr val="333333"/>
                </a:solidFill>
                <a:latin typeface="Roboto"/>
              </a:rPr>
              <a:t>Channel or medium </a:t>
            </a:r>
            <a:r>
              <a:rPr lang="en-US" altLang="en-US">
                <a:solidFill>
                  <a:srgbClr val="333333"/>
                </a:solidFill>
                <a:latin typeface="Roboto"/>
              </a:rPr>
              <a:t>of communication and the </a:t>
            </a:r>
            <a:r>
              <a:rPr lang="en-US" altLang="en-US" b="1">
                <a:solidFill>
                  <a:srgbClr val="333333"/>
                </a:solidFill>
                <a:latin typeface="Roboto"/>
              </a:rPr>
              <a:t>Receiver</a:t>
            </a:r>
            <a:r>
              <a:rPr lang="en-US" altLang="en-US">
                <a:solidFill>
                  <a:srgbClr val="333333"/>
                </a:solidFill>
                <a:latin typeface="Roboto"/>
              </a:rPr>
              <a:t> of information.</a:t>
            </a:r>
          </a:p>
          <a:p>
            <a:pPr algn="just"/>
            <a:r>
              <a:rPr lang="en-US" altLang="en-US" b="1">
                <a:solidFill>
                  <a:srgbClr val="0000CC"/>
                </a:solidFill>
                <a:latin typeface="Roboto"/>
              </a:rPr>
              <a:t>Wired (lined) communication: OF communication etc. (light)</a:t>
            </a:r>
          </a:p>
          <a:p>
            <a:pPr algn="just"/>
            <a:r>
              <a:rPr lang="en-US" altLang="en-US">
                <a:solidFill>
                  <a:srgbClr val="333333"/>
                </a:solidFill>
                <a:latin typeface="Roboto"/>
              </a:rPr>
              <a:t>Wireless (Space) communication: Satellite communication etc.(electrons)</a:t>
            </a:r>
            <a:endParaRPr lang="en-IN" altLang="en-US"/>
          </a:p>
        </p:txBody>
      </p:sp>
      <p:pic>
        <p:nvPicPr>
          <p:cNvPr id="43014" name="Picture 7">
            <a:extLst>
              <a:ext uri="{FF2B5EF4-FFF2-40B4-BE49-F238E27FC236}">
                <a16:creationId xmlns:a16="http://schemas.microsoft.com/office/drawing/2014/main" xmlns="" id="{2FC27C88-CF12-DD32-454C-5142AF0FE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874963"/>
            <a:ext cx="4191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68736C-75C2-E1C3-A5E0-58D0E8D52653}"/>
              </a:ext>
            </a:extLst>
          </p:cNvPr>
          <p:cNvSpPr>
            <a:spLocks noGrp="1"/>
          </p:cNvSpPr>
          <p:nvPr>
            <p:ph type="title"/>
          </p:nvPr>
        </p:nvSpPr>
        <p:spPr>
          <a:xfrm>
            <a:off x="457200" y="274638"/>
            <a:ext cx="7743825" cy="792162"/>
          </a:xfrm>
        </p:spPr>
        <p:txBody>
          <a:bodyPr>
            <a:normAutofit fontScale="90000"/>
          </a:bodyPr>
          <a:lstStyle/>
          <a:p>
            <a:pPr>
              <a:defRPr/>
            </a:pPr>
            <a:r>
              <a:rPr lang="en-US" b="1" dirty="0">
                <a:solidFill>
                  <a:srgbClr val="0000CC"/>
                </a:solidFill>
              </a:rPr>
              <a:t>Optical fiber communication system (OFCS)</a:t>
            </a:r>
            <a:endParaRPr lang="en-IN" b="1" dirty="0">
              <a:solidFill>
                <a:srgbClr val="0000CC"/>
              </a:solidFill>
            </a:endParaRPr>
          </a:p>
        </p:txBody>
      </p:sp>
      <p:pic>
        <p:nvPicPr>
          <p:cNvPr id="44035" name="Content Placeholder 4">
            <a:extLst>
              <a:ext uri="{FF2B5EF4-FFF2-40B4-BE49-F238E27FC236}">
                <a16:creationId xmlns:a16="http://schemas.microsoft.com/office/drawing/2014/main" xmlns="" id="{709B7499-A4E4-083A-0C50-C6E0948A373C}"/>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71475" y="1066800"/>
            <a:ext cx="8259763" cy="556260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4B3EAC-7CA4-B474-C5A8-68496DBA30E1}"/>
              </a:ext>
            </a:extLst>
          </p:cNvPr>
          <p:cNvSpPr>
            <a:spLocks noGrp="1"/>
          </p:cNvSpPr>
          <p:nvPr>
            <p:ph type="title"/>
          </p:nvPr>
        </p:nvSpPr>
        <p:spPr>
          <a:xfrm>
            <a:off x="457200" y="274638"/>
            <a:ext cx="7467600" cy="2392362"/>
          </a:xfrm>
        </p:spPr>
        <p:txBody>
          <a:bodyPr/>
          <a:lstStyle/>
          <a:p>
            <a:pPr algn="ctr">
              <a:defRPr/>
            </a:pPr>
            <a:r>
              <a:rPr lang="en-US" dirty="0">
                <a:solidFill>
                  <a:srgbClr val="0000CC"/>
                </a:solidFill>
              </a:rPr>
              <a:t>Encoder &amp; decoder</a:t>
            </a:r>
            <a:r>
              <a:rPr lang="en-US" dirty="0"/>
              <a:t/>
            </a:r>
            <a:br>
              <a:rPr lang="en-US" dirty="0"/>
            </a:br>
            <a:r>
              <a:rPr lang="en-US" dirty="0">
                <a:solidFill>
                  <a:srgbClr val="233343"/>
                </a:solidFill>
                <a:latin typeface="Arimo"/>
              </a:rPr>
              <a:t>An encoder is a circuit that changes a set of </a:t>
            </a:r>
            <a:r>
              <a:rPr lang="en-US" dirty="0">
                <a:solidFill>
                  <a:srgbClr val="FF0000"/>
                </a:solidFill>
                <a:latin typeface="Arimo"/>
              </a:rPr>
              <a:t>signals</a:t>
            </a:r>
            <a:r>
              <a:rPr lang="en-US" dirty="0">
                <a:solidFill>
                  <a:srgbClr val="233343"/>
                </a:solidFill>
                <a:latin typeface="Arimo"/>
              </a:rPr>
              <a:t> into a </a:t>
            </a:r>
            <a:r>
              <a:rPr lang="en-US" dirty="0">
                <a:solidFill>
                  <a:srgbClr val="FF0000"/>
                </a:solidFill>
                <a:latin typeface="Arimo"/>
              </a:rPr>
              <a:t>code</a:t>
            </a:r>
            <a:r>
              <a:rPr lang="en-US" dirty="0"/>
              <a:t/>
            </a:r>
            <a:br>
              <a:rPr lang="en-US" dirty="0"/>
            </a:br>
            <a:r>
              <a:rPr lang="en-US" dirty="0">
                <a:solidFill>
                  <a:srgbClr val="233343"/>
                </a:solidFill>
                <a:latin typeface="Arimo"/>
              </a:rPr>
              <a:t>A decoder is a circuit that changes a </a:t>
            </a:r>
            <a:r>
              <a:rPr lang="en-US" dirty="0">
                <a:solidFill>
                  <a:srgbClr val="FF0000"/>
                </a:solidFill>
                <a:latin typeface="Arimo"/>
              </a:rPr>
              <a:t>code</a:t>
            </a:r>
            <a:r>
              <a:rPr lang="en-US" dirty="0">
                <a:solidFill>
                  <a:srgbClr val="233343"/>
                </a:solidFill>
                <a:latin typeface="Arimo"/>
              </a:rPr>
              <a:t> into a set of </a:t>
            </a:r>
            <a:r>
              <a:rPr lang="en-US" dirty="0">
                <a:solidFill>
                  <a:srgbClr val="FF0000"/>
                </a:solidFill>
                <a:latin typeface="Arimo"/>
              </a:rPr>
              <a:t>signals</a:t>
            </a:r>
            <a:endParaRPr lang="en-IN" dirty="0">
              <a:solidFill>
                <a:srgbClr val="FF0000"/>
              </a:solidFill>
            </a:endParaRPr>
          </a:p>
        </p:txBody>
      </p:sp>
      <p:pic>
        <p:nvPicPr>
          <p:cNvPr id="45059" name="Content Placeholder 4">
            <a:extLst>
              <a:ext uri="{FF2B5EF4-FFF2-40B4-BE49-F238E27FC236}">
                <a16:creationId xmlns:a16="http://schemas.microsoft.com/office/drawing/2014/main" xmlns="" id="{8A8A5964-320A-336A-8822-5E402B2AA10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5425" y="2824163"/>
            <a:ext cx="4176713" cy="2128837"/>
          </a:xfrm>
        </p:spPr>
      </p:pic>
      <p:pic>
        <p:nvPicPr>
          <p:cNvPr id="45061" name="Picture 5">
            <a:extLst>
              <a:ext uri="{FF2B5EF4-FFF2-40B4-BE49-F238E27FC236}">
                <a16:creationId xmlns:a16="http://schemas.microsoft.com/office/drawing/2014/main" xmlns="" id="{11C34205-3577-760E-A559-7F2477984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24163"/>
            <a:ext cx="3881438"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B9ADC2-5743-6674-5695-B071463BF511}"/>
              </a:ext>
            </a:extLst>
          </p:cNvPr>
          <p:cNvSpPr>
            <a:spLocks noGrp="1"/>
          </p:cNvSpPr>
          <p:nvPr>
            <p:ph type="title"/>
          </p:nvPr>
        </p:nvSpPr>
        <p:spPr>
          <a:xfrm>
            <a:off x="457200" y="387350"/>
            <a:ext cx="7467600" cy="258763"/>
          </a:xfrm>
        </p:spPr>
        <p:txBody>
          <a:bodyPr>
            <a:normAutofit fontScale="90000"/>
          </a:bodyPr>
          <a:lstStyle/>
          <a:p>
            <a:pPr algn="ctr">
              <a:defRPr/>
            </a:pPr>
            <a:r>
              <a:rPr lang="en-US" b="1" dirty="0">
                <a:solidFill>
                  <a:srgbClr val="0000CC"/>
                </a:solidFill>
              </a:rPr>
              <a:t>Parts of OFCS</a:t>
            </a:r>
            <a:endParaRPr lang="en-IN" b="1" dirty="0">
              <a:solidFill>
                <a:srgbClr val="0000CC"/>
              </a:solidFill>
            </a:endParaRPr>
          </a:p>
        </p:txBody>
      </p:sp>
      <p:sp>
        <p:nvSpPr>
          <p:cNvPr id="87043" name="Content Placeholder 2">
            <a:extLst>
              <a:ext uri="{FF2B5EF4-FFF2-40B4-BE49-F238E27FC236}">
                <a16:creationId xmlns:a16="http://schemas.microsoft.com/office/drawing/2014/main" xmlns="" id="{3A2DDC9F-3069-4D1C-CCF9-A5C359C9F402}"/>
              </a:ext>
            </a:extLst>
          </p:cNvPr>
          <p:cNvSpPr>
            <a:spLocks noGrp="1"/>
          </p:cNvSpPr>
          <p:nvPr>
            <p:ph sz="quarter" idx="1"/>
          </p:nvPr>
        </p:nvSpPr>
        <p:spPr>
          <a:xfrm>
            <a:off x="479425" y="676275"/>
            <a:ext cx="8077200" cy="5794375"/>
          </a:xfrm>
        </p:spPr>
        <p:txBody>
          <a:bodyPr/>
          <a:lstStyle/>
          <a:p>
            <a:pPr marL="342900" indent="-342900" algn="just">
              <a:lnSpc>
                <a:spcPct val="115000"/>
              </a:lnSpc>
              <a:spcBef>
                <a:spcPts val="200"/>
              </a:spcBef>
              <a:buSzPts val="1200"/>
              <a:buFont typeface="Times New Roman" panose="02020603050405020304" pitchFamily="18" charset="0"/>
              <a:buAutoNum type="alphaLcParenR"/>
              <a:tabLst>
                <a:tab pos="550863" algn="l"/>
              </a:tabLst>
              <a:defRPr/>
            </a:pPr>
            <a:r>
              <a:rPr lang="en-US" altLang="en-US" b="1" u="sng" dirty="0">
                <a:latin typeface="Times New Roman" panose="02020603050405020304" pitchFamily="18" charset="0"/>
                <a:cs typeface="Times New Roman" panose="02020603050405020304" pitchFamily="18" charset="0"/>
              </a:rPr>
              <a:t>Encoder</a:t>
            </a:r>
            <a:r>
              <a:rPr lang="en-US" altLang="en-US" b="1" dirty="0">
                <a:latin typeface="Times New Roman" panose="02020603050405020304" pitchFamily="18" charset="0"/>
                <a:cs typeface="Times New Roman" panose="02020603050405020304" pitchFamily="18" charset="0"/>
              </a:rPr>
              <a:t>:</a:t>
            </a:r>
            <a:r>
              <a:rPr lang="en-US" altLang="en-US" b="1" dirty="0">
                <a:solidFill>
                  <a:srgbClr val="FF0000"/>
                </a:solidFill>
                <a:latin typeface="Times New Roman" panose="02020603050405020304" pitchFamily="18" charset="0"/>
                <a:cs typeface="Times New Roman" panose="02020603050405020304" pitchFamily="18" charset="0"/>
              </a:rPr>
              <a:t> The audio signal (i.e., the words spoken by us) is converted into electrical signal which is an analog signal. Encoder is an electronic circuit that converts this analog signal into binary or digital signals.</a:t>
            </a:r>
            <a:endParaRPr lang="en-IN" altLang="en-US" b="1" dirty="0">
              <a:solidFill>
                <a:srgbClr val="FF0000"/>
              </a:solidFill>
              <a:latin typeface="Times New Roman" panose="02020603050405020304" pitchFamily="18" charset="0"/>
              <a:cs typeface="Times New Roman" panose="02020603050405020304" pitchFamily="18" charset="0"/>
            </a:endParaRPr>
          </a:p>
          <a:p>
            <a:pPr marL="342900" indent="-342900" algn="just">
              <a:lnSpc>
                <a:spcPct val="115000"/>
              </a:lnSpc>
              <a:buSzPts val="1200"/>
              <a:buFont typeface="Times New Roman" panose="02020603050405020304" pitchFamily="18" charset="0"/>
              <a:buAutoNum type="alphaLcParenR"/>
              <a:tabLst>
                <a:tab pos="550863" algn="l"/>
              </a:tabLst>
              <a:defRPr/>
            </a:pPr>
            <a:r>
              <a:rPr lang="en-US" altLang="en-US" b="1" u="sng" dirty="0">
                <a:latin typeface="Times New Roman" panose="02020603050405020304" pitchFamily="18" charset="0"/>
                <a:cs typeface="Times New Roman" panose="02020603050405020304" pitchFamily="18" charset="0"/>
              </a:rPr>
              <a:t>Transmitter</a:t>
            </a:r>
            <a:r>
              <a:rPr lang="en-US" altLang="en-US" b="1" dirty="0">
                <a:latin typeface="Times New Roman" panose="02020603050405020304" pitchFamily="18" charset="0"/>
                <a:cs typeface="Times New Roman" panose="02020603050405020304" pitchFamily="18" charset="0"/>
              </a:rPr>
              <a:t>: </a:t>
            </a:r>
            <a:r>
              <a:rPr lang="en-US" altLang="en-US" b="1" dirty="0">
                <a:solidFill>
                  <a:srgbClr val="FF0000"/>
                </a:solidFill>
                <a:latin typeface="Times New Roman" panose="02020603050405020304" pitchFamily="18" charset="0"/>
                <a:cs typeface="Times New Roman" panose="02020603050405020304" pitchFamily="18" charset="0"/>
              </a:rPr>
              <a:t>The digital signal from the encoder is fed to the transmitter which consists of two parts- Drive circuit and Light source. Drive circuit receives the digital signal from encoder and feeds it to the light source. Light source is usually LED or a Diode LASER. If digital ‘0’ is received then light source will be turned OFF. If digital ‘1’ is received then the light source will be turned ON. Thus light source converts electrical signals  into optical signals.</a:t>
            </a:r>
            <a:endParaRPr lang="en-IN" altLang="en-US" b="1" dirty="0">
              <a:solidFill>
                <a:srgbClr val="FF0000"/>
              </a:solidFill>
              <a:latin typeface="Times New Roman" panose="02020603050405020304" pitchFamily="18" charset="0"/>
              <a:cs typeface="Times New Roman" panose="02020603050405020304" pitchFamily="18" charset="0"/>
            </a:endParaRPr>
          </a:p>
          <a:p>
            <a:pPr marL="0" indent="0">
              <a:spcBef>
                <a:spcPts val="50"/>
              </a:spcBef>
              <a:buFont typeface="Wingdings" panose="05000000000000000000" pitchFamily="2" charset="2"/>
              <a:buNone/>
              <a:tabLst>
                <a:tab pos="550863" algn="l"/>
              </a:tabLst>
              <a:defRPr/>
            </a:pPr>
            <a:r>
              <a:rPr lang="en-US" altLang="en-US" dirty="0">
                <a:latin typeface="Times New Roman" panose="02020603050405020304" pitchFamily="18" charset="0"/>
                <a:cs typeface="Times New Roman" panose="02020603050405020304" pitchFamily="18" charset="0"/>
              </a:rPr>
              <a:t> </a:t>
            </a:r>
            <a:endParaRPr lang="en-IN" altLang="en-US" dirty="0">
              <a:latin typeface="Times New Roman" panose="02020603050405020304" pitchFamily="18" charset="0"/>
              <a:cs typeface="Times New Roman" panose="02020603050405020304" pitchFamily="18" charset="0"/>
            </a:endParaRPr>
          </a:p>
          <a:p>
            <a:pPr marL="342900" indent="-342900">
              <a:tabLst>
                <a:tab pos="550863" algn="l"/>
              </a:tabLst>
              <a:defRPr/>
            </a:pPr>
            <a:endParaRPr lang="en-I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32FC7-9989-F4C3-53F7-06749267FD0D}"/>
              </a:ext>
            </a:extLst>
          </p:cNvPr>
          <p:cNvSpPr>
            <a:spLocks noGrp="1"/>
          </p:cNvSpPr>
          <p:nvPr>
            <p:ph type="title"/>
          </p:nvPr>
        </p:nvSpPr>
        <p:spPr>
          <a:xfrm>
            <a:off x="457200" y="387350"/>
            <a:ext cx="7467600" cy="258763"/>
          </a:xfrm>
        </p:spPr>
        <p:txBody>
          <a:bodyPr>
            <a:normAutofit fontScale="90000"/>
          </a:bodyPr>
          <a:lstStyle/>
          <a:p>
            <a:pPr algn="ctr">
              <a:defRPr/>
            </a:pPr>
            <a:r>
              <a:rPr lang="en-US" b="1" dirty="0">
                <a:solidFill>
                  <a:srgbClr val="0000CC"/>
                </a:solidFill>
              </a:rPr>
              <a:t>Parts of OFCS</a:t>
            </a:r>
            <a:endParaRPr lang="en-IN" b="1" dirty="0">
              <a:solidFill>
                <a:srgbClr val="0000CC"/>
              </a:solidFill>
            </a:endParaRPr>
          </a:p>
        </p:txBody>
      </p:sp>
      <p:sp>
        <p:nvSpPr>
          <p:cNvPr id="87043" name="Content Placeholder 2">
            <a:extLst>
              <a:ext uri="{FF2B5EF4-FFF2-40B4-BE49-F238E27FC236}">
                <a16:creationId xmlns:a16="http://schemas.microsoft.com/office/drawing/2014/main" xmlns="" id="{BD690E13-3D11-80DA-D0F1-42B5428D1FBD}"/>
              </a:ext>
            </a:extLst>
          </p:cNvPr>
          <p:cNvSpPr>
            <a:spLocks noGrp="1"/>
          </p:cNvSpPr>
          <p:nvPr>
            <p:ph sz="quarter" idx="1"/>
          </p:nvPr>
        </p:nvSpPr>
        <p:spPr>
          <a:xfrm>
            <a:off x="479425" y="676275"/>
            <a:ext cx="8077200" cy="5794375"/>
          </a:xfrm>
        </p:spPr>
        <p:txBody>
          <a:bodyPr/>
          <a:lstStyle/>
          <a:p>
            <a:pPr marL="0" indent="0" algn="just">
              <a:lnSpc>
                <a:spcPct val="115000"/>
              </a:lnSpc>
              <a:buSzPts val="1200"/>
              <a:buFont typeface="Wingdings" panose="05000000000000000000" pitchFamily="2" charset="2"/>
              <a:buNone/>
              <a:tabLst>
                <a:tab pos="550863" algn="l"/>
              </a:tabLst>
              <a:defRPr/>
            </a:pPr>
            <a:r>
              <a:rPr lang="en-US" altLang="en-US" b="1" u="sng" dirty="0">
                <a:latin typeface="Times New Roman" panose="02020603050405020304" pitchFamily="18" charset="0"/>
                <a:cs typeface="Times New Roman" panose="02020603050405020304" pitchFamily="18" charset="0"/>
              </a:rPr>
              <a:t>c) Waveguide</a:t>
            </a:r>
            <a:r>
              <a:rPr lang="en-US" altLang="en-US" b="1" dirty="0">
                <a:latin typeface="Times New Roman" panose="02020603050405020304" pitchFamily="18" charset="0"/>
                <a:cs typeface="Times New Roman" panose="02020603050405020304" pitchFamily="18" charset="0"/>
              </a:rPr>
              <a:t>: </a:t>
            </a:r>
            <a:r>
              <a:rPr lang="en-US" altLang="en-US" b="1" dirty="0">
                <a:solidFill>
                  <a:srgbClr val="FF0000"/>
                </a:solidFill>
                <a:latin typeface="Times New Roman" panose="02020603050405020304" pitchFamily="18" charset="0"/>
                <a:cs typeface="Times New Roman" panose="02020603050405020304" pitchFamily="18" charset="0"/>
              </a:rPr>
              <a:t>Now the Optical signals generated by the transmitter are fed to an optical fiber which acts as waveguide. The signal travels over longer distances through these waveguides.</a:t>
            </a:r>
            <a:endParaRPr lang="en-IN" altLang="en-US" b="1" dirty="0">
              <a:solidFill>
                <a:srgbClr val="FF0000"/>
              </a:solidFill>
              <a:latin typeface="Times New Roman" panose="02020603050405020304" pitchFamily="18" charset="0"/>
              <a:cs typeface="Times New Roman" panose="02020603050405020304" pitchFamily="18" charset="0"/>
            </a:endParaRPr>
          </a:p>
          <a:p>
            <a:pPr marL="0" indent="0" algn="just">
              <a:lnSpc>
                <a:spcPct val="115000"/>
              </a:lnSpc>
              <a:buSzPts val="1200"/>
              <a:buFont typeface="Wingdings" panose="05000000000000000000" pitchFamily="2" charset="2"/>
              <a:buNone/>
              <a:tabLst>
                <a:tab pos="550863" algn="l"/>
              </a:tabLst>
              <a:defRPr/>
            </a:pPr>
            <a:r>
              <a:rPr lang="en-US" altLang="en-US" b="1" u="sng" dirty="0">
                <a:latin typeface="Times New Roman" panose="02020603050405020304" pitchFamily="18" charset="0"/>
                <a:cs typeface="Times New Roman" panose="02020603050405020304" pitchFamily="18" charset="0"/>
              </a:rPr>
              <a:t>d)Receiver</a:t>
            </a:r>
            <a:r>
              <a:rPr lang="en-US" altLang="en-US" b="1" dirty="0">
                <a:solidFill>
                  <a:srgbClr val="FF0000"/>
                </a:solidFill>
                <a:latin typeface="Times New Roman" panose="02020603050405020304" pitchFamily="18" charset="0"/>
                <a:cs typeface="Times New Roman" panose="02020603050405020304" pitchFamily="18" charset="0"/>
              </a:rPr>
              <a:t>: On the other side of the waveguide, the optical signal is received by the receiver which consists of Photo detector, amplifier and a signal restorer. The Photo detector</a:t>
            </a:r>
            <a:r>
              <a:rPr lang="en-IN" altLang="en-US" b="1" dirty="0">
                <a:solidFill>
                  <a:srgbClr val="FF0000"/>
                </a:solidFill>
                <a:latin typeface="Times New Roman" panose="02020603050405020304" pitchFamily="18" charset="0"/>
                <a:cs typeface="Times New Roman" panose="02020603050405020304" pitchFamily="18" charset="0"/>
              </a:rPr>
              <a:t> </a:t>
            </a:r>
            <a:r>
              <a:rPr lang="en-US" altLang="en-US" b="1" dirty="0">
                <a:solidFill>
                  <a:srgbClr val="FF0000"/>
                </a:solidFill>
                <a:latin typeface="Times New Roman" panose="02020603050405020304" pitchFamily="18" charset="0"/>
                <a:cs typeface="Times New Roman" panose="02020603050405020304" pitchFamily="18" charset="0"/>
              </a:rPr>
              <a:t>receives the optical signal and generates the equivalent electrical signals. These electrical signals are amplified by the amplifier. The signal restorer keeps all the electrical signals in a sequential form and supplies to decoder.</a:t>
            </a:r>
          </a:p>
          <a:p>
            <a:pPr marL="0" indent="0" algn="just">
              <a:lnSpc>
                <a:spcPct val="115000"/>
              </a:lnSpc>
              <a:buSzPts val="1200"/>
              <a:buFont typeface="Wingdings" panose="05000000000000000000" pitchFamily="2" charset="2"/>
              <a:buNone/>
              <a:tabLst>
                <a:tab pos="550863" algn="l"/>
              </a:tabLst>
              <a:defRPr/>
            </a:pPr>
            <a:endParaRPr lang="en-IN" altLang="en-US" b="1" dirty="0">
              <a:solidFill>
                <a:srgbClr val="FF0000"/>
              </a:solidFill>
              <a:latin typeface="Times New Roman" panose="02020603050405020304" pitchFamily="18" charset="0"/>
              <a:cs typeface="Times New Roman" panose="02020603050405020304" pitchFamily="18" charset="0"/>
            </a:endParaRPr>
          </a:p>
          <a:p>
            <a:pPr marL="0" indent="0" algn="just">
              <a:lnSpc>
                <a:spcPts val="1375"/>
              </a:lnSpc>
              <a:buSzPts val="1200"/>
              <a:buFont typeface="Wingdings" panose="05000000000000000000" pitchFamily="2" charset="2"/>
              <a:buNone/>
              <a:tabLst>
                <a:tab pos="550863" algn="l"/>
              </a:tabLst>
              <a:defRPr/>
            </a:pPr>
            <a:r>
              <a:rPr lang="en-US" altLang="en-US" b="1" u="sng" dirty="0">
                <a:latin typeface="Times New Roman" panose="02020603050405020304" pitchFamily="18" charset="0"/>
                <a:cs typeface="Times New Roman" panose="02020603050405020304" pitchFamily="18" charset="0"/>
              </a:rPr>
              <a:t>e) Decoder</a:t>
            </a:r>
            <a:r>
              <a:rPr lang="en-US" altLang="en-US" b="1" dirty="0">
                <a:solidFill>
                  <a:srgbClr val="FF0000"/>
                </a:solidFill>
                <a:latin typeface="Times New Roman" panose="02020603050405020304" pitchFamily="18" charset="0"/>
                <a:cs typeface="Times New Roman" panose="02020603050405020304" pitchFamily="18" charset="0"/>
              </a:rPr>
              <a:t>: It is an electronic system that converts the</a:t>
            </a:r>
          </a:p>
          <a:p>
            <a:pPr marL="0" indent="0" algn="just">
              <a:lnSpc>
                <a:spcPts val="1375"/>
              </a:lnSpc>
              <a:buSzPts val="1200"/>
              <a:buFont typeface="Wingdings" panose="05000000000000000000" pitchFamily="2" charset="2"/>
              <a:buNone/>
              <a:tabLst>
                <a:tab pos="550863" algn="l"/>
              </a:tabLst>
              <a:defRPr/>
            </a:pPr>
            <a:r>
              <a:rPr lang="en-US" altLang="en-US" b="1" dirty="0">
                <a:solidFill>
                  <a:srgbClr val="FF0000"/>
                </a:solidFill>
                <a:latin typeface="Times New Roman" panose="02020603050405020304" pitchFamily="18" charset="0"/>
                <a:cs typeface="Times New Roman" panose="02020603050405020304" pitchFamily="18" charset="0"/>
              </a:rPr>
              <a:t>                     digital signal to analog signal.</a:t>
            </a:r>
            <a:endParaRPr lang="en-IN" altLang="en-US" b="1" dirty="0">
              <a:solidFill>
                <a:srgbClr val="FF0000"/>
              </a:solidFill>
              <a:latin typeface="Times New Roman" panose="02020603050405020304" pitchFamily="18" charset="0"/>
              <a:cs typeface="Times New Roman" panose="02020603050405020304" pitchFamily="18" charset="0"/>
            </a:endParaRPr>
          </a:p>
          <a:p>
            <a:pPr marL="342900" indent="-342900">
              <a:spcBef>
                <a:spcPts val="50"/>
              </a:spcBef>
              <a:tabLst>
                <a:tab pos="550863" algn="l"/>
              </a:tabLst>
              <a:defRPr/>
            </a:pPr>
            <a:r>
              <a:rPr lang="en-US" altLang="en-US" dirty="0">
                <a:latin typeface="Times New Roman" panose="02020603050405020304" pitchFamily="18" charset="0"/>
                <a:cs typeface="Times New Roman" panose="02020603050405020304" pitchFamily="18" charset="0"/>
              </a:rPr>
              <a:t> </a:t>
            </a:r>
            <a:endParaRPr lang="en-IN" altLang="en-US" dirty="0">
              <a:latin typeface="Times New Roman" panose="02020603050405020304" pitchFamily="18" charset="0"/>
              <a:cs typeface="Times New Roman" panose="02020603050405020304" pitchFamily="18" charset="0"/>
            </a:endParaRPr>
          </a:p>
          <a:p>
            <a:pPr marL="342900" indent="-342900">
              <a:tabLst>
                <a:tab pos="550863" algn="l"/>
              </a:tabLst>
              <a:defRPr/>
            </a:pPr>
            <a:endParaRPr lang="en-I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C4CA41-887F-840F-7B1D-D121BD648CB5}"/>
              </a:ext>
            </a:extLst>
          </p:cNvPr>
          <p:cNvSpPr>
            <a:spLocks noGrp="1"/>
          </p:cNvSpPr>
          <p:nvPr>
            <p:ph type="title"/>
          </p:nvPr>
        </p:nvSpPr>
        <p:spPr>
          <a:xfrm>
            <a:off x="457200" y="274638"/>
            <a:ext cx="7467600" cy="487362"/>
          </a:xfrm>
        </p:spPr>
        <p:txBody>
          <a:bodyPr>
            <a:normAutofit fontScale="90000"/>
          </a:bodyPr>
          <a:lstStyle/>
          <a:p>
            <a:pPr algn="ctr"/>
            <a:r>
              <a:rPr lang="en-US" dirty="0">
                <a:solidFill>
                  <a:srgbClr val="FF0000"/>
                </a:solidFill>
              </a:rPr>
              <a:t>Medical Endoscope</a:t>
            </a:r>
            <a:endParaRPr lang="en-IN" dirty="0">
              <a:solidFill>
                <a:srgbClr val="FF0000"/>
              </a:solidFill>
            </a:endParaRPr>
          </a:p>
        </p:txBody>
      </p:sp>
      <p:sp>
        <p:nvSpPr>
          <p:cNvPr id="3" name="Content Placeholder 2">
            <a:extLst>
              <a:ext uri="{FF2B5EF4-FFF2-40B4-BE49-F238E27FC236}">
                <a16:creationId xmlns:a16="http://schemas.microsoft.com/office/drawing/2014/main" xmlns="" id="{A18BEC35-E372-37DA-4B8A-FD6C08A8A1D0}"/>
              </a:ext>
            </a:extLst>
          </p:cNvPr>
          <p:cNvSpPr>
            <a:spLocks noGrp="1"/>
          </p:cNvSpPr>
          <p:nvPr>
            <p:ph sz="quarter" idx="1"/>
          </p:nvPr>
        </p:nvSpPr>
        <p:spPr>
          <a:xfrm>
            <a:off x="533400" y="1143000"/>
            <a:ext cx="7467600" cy="4873752"/>
          </a:xfrm>
        </p:spPr>
        <p:txBody>
          <a:bodyPr/>
          <a:lstStyle/>
          <a:p>
            <a:pPr algn="just"/>
            <a:r>
              <a:rPr lang="en-US" dirty="0"/>
              <a:t>Optical fibers are very mush useful in medical field. </a:t>
            </a:r>
          </a:p>
          <a:p>
            <a:pPr algn="just"/>
            <a:r>
              <a:rPr lang="en-US" dirty="0"/>
              <a:t>Using low quality, large diameter and short length silica fibers we can design a fiber optic endoscope or </a:t>
            </a:r>
            <a:r>
              <a:rPr lang="en-US" dirty="0" err="1" smtClean="0"/>
              <a:t>fibroscope</a:t>
            </a:r>
            <a:r>
              <a:rPr lang="en-US" dirty="0" smtClean="0"/>
              <a:t>.</a:t>
            </a:r>
            <a:endParaRPr lang="en-US" dirty="0"/>
          </a:p>
          <a:p>
            <a:pPr algn="just"/>
            <a:r>
              <a:rPr lang="en-US" dirty="0"/>
              <a:t>A medical endoscope is a tubular optical instrument, used to inspect or view the inner parts of the human body which are not visible to the naked eye.</a:t>
            </a:r>
          </a:p>
          <a:p>
            <a:pPr algn="just"/>
            <a:r>
              <a:rPr lang="en-IN" dirty="0"/>
              <a:t>The photograph of internal parts can also be taken using in this endoscope.</a:t>
            </a:r>
          </a:p>
        </p:txBody>
      </p:sp>
    </p:spTree>
    <p:extLst>
      <p:ext uri="{BB962C8B-B14F-4D97-AF65-F5344CB8AC3E}">
        <p14:creationId xmlns:p14="http://schemas.microsoft.com/office/powerpoint/2010/main" val="1861451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pPr algn="ctr"/>
            <a:r>
              <a:rPr lang="en-US" dirty="0" smtClean="0"/>
              <a:t>Construction</a:t>
            </a:r>
            <a:endParaRPr lang="en-IN" dirty="0"/>
          </a:p>
        </p:txBody>
      </p:sp>
      <p:pic>
        <p:nvPicPr>
          <p:cNvPr id="1026" name="Picture 2" descr="https://img.brainkart.com/imagebk7/pkormOB.jp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63378" y="1295400"/>
            <a:ext cx="771216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61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2" descr="Modal distribution - Modern Peace Company">
            <a:extLst>
              <a:ext uri="{FF2B5EF4-FFF2-40B4-BE49-F238E27FC236}">
                <a16:creationId xmlns:a16="http://schemas.microsoft.com/office/drawing/2014/main" xmlns="" id="{7D839A2A-018A-CE4D-6E73-0EE5F996DA17}"/>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44600" y="2147888"/>
            <a:ext cx="6604000" cy="4322762"/>
          </a:xfrm>
          <a:noFill/>
        </p:spPr>
      </p:pic>
      <p:pic>
        <p:nvPicPr>
          <p:cNvPr id="14340" name="Picture 4">
            <a:extLst>
              <a:ext uri="{FF2B5EF4-FFF2-40B4-BE49-F238E27FC236}">
                <a16:creationId xmlns:a16="http://schemas.microsoft.com/office/drawing/2014/main" xmlns="" id="{990AEFEC-7082-5BFB-3815-72023D5B7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3338"/>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a:extLst>
              <a:ext uri="{FF2B5EF4-FFF2-40B4-BE49-F238E27FC236}">
                <a16:creationId xmlns:a16="http://schemas.microsoft.com/office/drawing/2014/main" xmlns="" id="{917E70EB-30FC-E692-6C43-B5AA9004F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3813"/>
            <a:ext cx="3276600" cy="217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C4CA41-887F-840F-7B1D-D121BD648CB5}"/>
              </a:ext>
            </a:extLst>
          </p:cNvPr>
          <p:cNvSpPr>
            <a:spLocks noGrp="1"/>
          </p:cNvSpPr>
          <p:nvPr>
            <p:ph type="title"/>
          </p:nvPr>
        </p:nvSpPr>
        <p:spPr>
          <a:xfrm>
            <a:off x="457200" y="274638"/>
            <a:ext cx="7467600" cy="487362"/>
          </a:xfrm>
        </p:spPr>
        <p:txBody>
          <a:bodyPr>
            <a:normAutofit fontScale="90000"/>
          </a:bodyPr>
          <a:lstStyle/>
          <a:p>
            <a:pPr algn="ctr"/>
            <a:r>
              <a:rPr lang="en-US" dirty="0">
                <a:solidFill>
                  <a:srgbClr val="FF0000"/>
                </a:solidFill>
              </a:rPr>
              <a:t>Construction of Medical Endoscope</a:t>
            </a:r>
            <a:endParaRPr lang="en-IN" dirty="0">
              <a:solidFill>
                <a:srgbClr val="FF0000"/>
              </a:solidFill>
            </a:endParaRPr>
          </a:p>
        </p:txBody>
      </p:sp>
      <p:sp>
        <p:nvSpPr>
          <p:cNvPr id="3" name="Content Placeholder 2">
            <a:extLst>
              <a:ext uri="{FF2B5EF4-FFF2-40B4-BE49-F238E27FC236}">
                <a16:creationId xmlns:a16="http://schemas.microsoft.com/office/drawing/2014/main" xmlns="" id="{A18BEC35-E372-37DA-4B8A-FD6C08A8A1D0}"/>
              </a:ext>
            </a:extLst>
          </p:cNvPr>
          <p:cNvSpPr>
            <a:spLocks noGrp="1"/>
          </p:cNvSpPr>
          <p:nvPr>
            <p:ph sz="quarter" idx="1"/>
          </p:nvPr>
        </p:nvSpPr>
        <p:spPr>
          <a:xfrm>
            <a:off x="457200" y="762000"/>
            <a:ext cx="7467600" cy="5483352"/>
          </a:xfrm>
        </p:spPr>
        <p:txBody>
          <a:bodyPr/>
          <a:lstStyle/>
          <a:p>
            <a:pPr algn="just"/>
            <a:r>
              <a:rPr lang="en-US" dirty="0">
                <a:latin typeface="Calibri" panose="020F0502020204030204" pitchFamily="34" charset="0"/>
                <a:cs typeface="Calibri" panose="020F0502020204030204" pitchFamily="34" charset="0"/>
              </a:rPr>
              <a:t>Outer fiber: The outer fiber consists of many fibers bundled together without any particular order of arrangement and is called incoherent bundle. These fiber bundles as a whole are enclosed in a thin sleeve for protection. The outer fiber is used to illuminate or focus the light onto the inner parts of the body. </a:t>
            </a:r>
            <a:endParaRPr lang="en-US" dirty="0" smtClean="0">
              <a:latin typeface="Calibri" panose="020F0502020204030204" pitchFamily="34" charset="0"/>
              <a:cs typeface="Calibri" panose="020F0502020204030204" pitchFamily="34" charset="0"/>
            </a:endParaRPr>
          </a:p>
          <a:p>
            <a:pPr algn="just"/>
            <a:r>
              <a:rPr lang="en-US" dirty="0" smtClean="0">
                <a:latin typeface="Calibri" panose="020F0502020204030204" pitchFamily="34" charset="0"/>
                <a:cs typeface="Calibri" panose="020F0502020204030204" pitchFamily="34" charset="0"/>
              </a:rPr>
              <a:t>Inner </a:t>
            </a:r>
            <a:r>
              <a:rPr lang="en-US" dirty="0">
                <a:latin typeface="Calibri" panose="020F0502020204030204" pitchFamily="34" charset="0"/>
                <a:cs typeface="Calibri" panose="020F0502020204030204" pitchFamily="34" charset="0"/>
              </a:rPr>
              <a:t>fiber: The inner fiber also consists of a bundle of fibers, but in perfect order. Therefore this arrangement is called coherent bundle. This fiber is used to collect the reflected light from the object. A tiny lens is fixed to one end of the bundle in order to effectively focus the light, reflected from the object. For a wider field of view and better image quality, a telescope system is added in the internal part of the telescope.</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1518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C4CA41-887F-840F-7B1D-D121BD648CB5}"/>
              </a:ext>
            </a:extLst>
          </p:cNvPr>
          <p:cNvSpPr>
            <a:spLocks noGrp="1"/>
          </p:cNvSpPr>
          <p:nvPr>
            <p:ph type="title"/>
          </p:nvPr>
        </p:nvSpPr>
        <p:spPr>
          <a:xfrm>
            <a:off x="457200" y="274638"/>
            <a:ext cx="7467600" cy="487362"/>
          </a:xfrm>
        </p:spPr>
        <p:txBody>
          <a:bodyPr>
            <a:normAutofit fontScale="90000"/>
          </a:bodyPr>
          <a:lstStyle/>
          <a:p>
            <a:pPr algn="ctr"/>
            <a:r>
              <a:rPr lang="en-US" b="1" dirty="0" smtClean="0">
                <a:solidFill>
                  <a:srgbClr val="FF0000"/>
                </a:solidFill>
              </a:rPr>
              <a:t>Working </a:t>
            </a:r>
            <a:r>
              <a:rPr lang="en-US" b="1" dirty="0">
                <a:solidFill>
                  <a:srgbClr val="FF0000"/>
                </a:solidFill>
              </a:rPr>
              <a:t>of Medical Endoscope</a:t>
            </a:r>
            <a:endParaRPr lang="en-IN" b="1" dirty="0">
              <a:solidFill>
                <a:srgbClr val="FF0000"/>
              </a:solidFill>
            </a:endParaRPr>
          </a:p>
        </p:txBody>
      </p:sp>
      <p:sp>
        <p:nvSpPr>
          <p:cNvPr id="3" name="Content Placeholder 2">
            <a:extLst>
              <a:ext uri="{FF2B5EF4-FFF2-40B4-BE49-F238E27FC236}">
                <a16:creationId xmlns:a16="http://schemas.microsoft.com/office/drawing/2014/main" xmlns="" id="{A18BEC35-E372-37DA-4B8A-FD6C08A8A1D0}"/>
              </a:ext>
            </a:extLst>
          </p:cNvPr>
          <p:cNvSpPr>
            <a:spLocks noGrp="1"/>
          </p:cNvSpPr>
          <p:nvPr>
            <p:ph sz="quarter" idx="1"/>
          </p:nvPr>
        </p:nvSpPr>
        <p:spPr>
          <a:xfrm>
            <a:off x="457200" y="990600"/>
            <a:ext cx="7467600" cy="5483352"/>
          </a:xfrm>
        </p:spPr>
        <p:txBody>
          <a:bodyPr/>
          <a:lstStyle/>
          <a:p>
            <a:pPr algn="just"/>
            <a:r>
              <a:rPr lang="en-US" dirty="0"/>
              <a:t>Light from the source is passed through the outer fiber (f0). The light is illuminated on the internal part of the body. The reflected light from the object is brought to focus using the telescope to the inner fiber (fi</a:t>
            </a:r>
            <a:r>
              <a:rPr lang="en-US" dirty="0" smtClean="0"/>
              <a:t>)</a:t>
            </a:r>
          </a:p>
          <a:p>
            <a:pPr algn="just"/>
            <a:r>
              <a:rPr lang="en-US" dirty="0"/>
              <a:t>Here each fiber picks up a part of the picture from the body. Hence the picture will be collected bit by bit and is transmitted in an order by the array of fibers. As a result, the whole picture is reproduced at the other end of the receiving fiber as shown in the figure. The output is properly amplified and can be viewed through the eye piece at the receiving end.</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497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C4CA41-887F-840F-7B1D-D121BD648CB5}"/>
              </a:ext>
            </a:extLst>
          </p:cNvPr>
          <p:cNvSpPr>
            <a:spLocks noGrp="1"/>
          </p:cNvSpPr>
          <p:nvPr>
            <p:ph type="title"/>
          </p:nvPr>
        </p:nvSpPr>
        <p:spPr>
          <a:xfrm>
            <a:off x="457200" y="274638"/>
            <a:ext cx="7467600" cy="487362"/>
          </a:xfrm>
        </p:spPr>
        <p:txBody>
          <a:bodyPr>
            <a:normAutofit fontScale="90000"/>
          </a:bodyPr>
          <a:lstStyle/>
          <a:p>
            <a:pPr algn="ctr"/>
            <a:r>
              <a:rPr lang="en-US" b="1" dirty="0" smtClean="0">
                <a:solidFill>
                  <a:srgbClr val="FF0000"/>
                </a:solidFill>
              </a:rPr>
              <a:t>Working </a:t>
            </a:r>
            <a:r>
              <a:rPr lang="en-US" b="1" dirty="0">
                <a:solidFill>
                  <a:srgbClr val="FF0000"/>
                </a:solidFill>
              </a:rPr>
              <a:t>of Medical Endoscope</a:t>
            </a:r>
            <a:endParaRPr lang="en-IN" b="1" dirty="0">
              <a:solidFill>
                <a:srgbClr val="FF0000"/>
              </a:solidFill>
            </a:endParaRPr>
          </a:p>
        </p:txBody>
      </p:sp>
      <p:sp>
        <p:nvSpPr>
          <p:cNvPr id="3" name="Content Placeholder 2">
            <a:extLst>
              <a:ext uri="{FF2B5EF4-FFF2-40B4-BE49-F238E27FC236}">
                <a16:creationId xmlns:a16="http://schemas.microsoft.com/office/drawing/2014/main" xmlns="" id="{A18BEC35-E372-37DA-4B8A-FD6C08A8A1D0}"/>
              </a:ext>
            </a:extLst>
          </p:cNvPr>
          <p:cNvSpPr>
            <a:spLocks noGrp="1"/>
          </p:cNvSpPr>
          <p:nvPr>
            <p:ph sz="quarter" idx="1"/>
          </p:nvPr>
        </p:nvSpPr>
        <p:spPr>
          <a:xfrm>
            <a:off x="457200" y="914400"/>
            <a:ext cx="7467600" cy="5483352"/>
          </a:xfrm>
        </p:spPr>
        <p:txBody>
          <a:bodyPr/>
          <a:lstStyle/>
          <a:p>
            <a:pPr algn="just"/>
            <a:r>
              <a:rPr lang="en-US" dirty="0">
                <a:latin typeface="Calibri" panose="020F0502020204030204" pitchFamily="34" charset="0"/>
                <a:cs typeface="Calibri" panose="020F0502020204030204" pitchFamily="34" charset="0"/>
              </a:rPr>
              <a:t>The cross sectional view is as shown in the figure. In figure, we can see that along with input and output fibers, we have two more channels namely, </a:t>
            </a:r>
            <a:endParaRPr lang="en-US" dirty="0" smtClean="0">
              <a:latin typeface="Calibri" panose="020F0502020204030204" pitchFamily="34" charset="0"/>
              <a:cs typeface="Calibri" panose="020F0502020204030204" pitchFamily="34" charset="0"/>
            </a:endParaRPr>
          </a:p>
          <a:p>
            <a:pPr marL="0" indent="0" algn="just">
              <a:buNone/>
            </a:pPr>
            <a:r>
              <a:rPr lang="en-US" dirty="0" smtClean="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Instrumental Channel (C1) and </a:t>
            </a:r>
            <a:endParaRPr lang="en-US" dirty="0" smtClean="0">
              <a:latin typeface="Calibri" panose="020F0502020204030204" pitchFamily="34" charset="0"/>
              <a:cs typeface="Calibri" panose="020F0502020204030204" pitchFamily="34" charset="0"/>
            </a:endParaRPr>
          </a:p>
          <a:p>
            <a:pPr marL="0" indent="0" algn="just">
              <a:buNone/>
            </a:pPr>
            <a:r>
              <a:rPr lang="en-US" dirty="0" smtClean="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ii) Irrigation channel (C2) used for the following purposes. </a:t>
            </a:r>
            <a:endParaRPr lang="en-US" dirty="0" smtClean="0">
              <a:latin typeface="Calibri" panose="020F0502020204030204" pitchFamily="34" charset="0"/>
              <a:cs typeface="Calibri" panose="020F0502020204030204" pitchFamily="34" charset="0"/>
            </a:endParaRPr>
          </a:p>
          <a:p>
            <a:pPr marL="0" indent="0" algn="just">
              <a:buNone/>
            </a:pPr>
            <a:r>
              <a:rPr lang="en-US" dirty="0" smtClean="0">
                <a:latin typeface="Calibri" panose="020F0502020204030204" pitchFamily="34" charset="0"/>
                <a:cs typeface="Calibri" panose="020F0502020204030204" pitchFamily="34" charset="0"/>
              </a:rPr>
              <a:t>Instrumentation </a:t>
            </a:r>
            <a:r>
              <a:rPr lang="en-US" dirty="0">
                <a:latin typeface="Calibri" panose="020F0502020204030204" pitchFamily="34" charset="0"/>
                <a:cs typeface="Calibri" panose="020F0502020204030204" pitchFamily="34" charset="0"/>
              </a:rPr>
              <a:t>channel (C1): It is used to insert or take the surgical instruments needed for operation</a:t>
            </a:r>
            <a:r>
              <a:rPr lang="en-US" dirty="0" smtClean="0">
                <a:latin typeface="Calibri" panose="020F0502020204030204" pitchFamily="34" charset="0"/>
                <a:cs typeface="Calibri" panose="020F0502020204030204" pitchFamily="34" charset="0"/>
              </a:rPr>
              <a:t>.</a:t>
            </a:r>
          </a:p>
          <a:p>
            <a:pPr marL="0" indent="0" algn="just">
              <a:buNone/>
            </a:pPr>
            <a:r>
              <a:rPr lang="en-US" dirty="0" smtClean="0">
                <a:latin typeface="Calibri" panose="020F0502020204030204" pitchFamily="34" charset="0"/>
                <a:cs typeface="Calibri" panose="020F0502020204030204" pitchFamily="34" charset="0"/>
              </a:rPr>
              <a:t>Irrigation </a:t>
            </a:r>
            <a:r>
              <a:rPr lang="en-US" dirty="0">
                <a:latin typeface="Calibri" panose="020F0502020204030204" pitchFamily="34" charset="0"/>
                <a:cs typeface="Calibri" panose="020F0502020204030204" pitchFamily="34" charset="0"/>
              </a:rPr>
              <a:t>channel (C2): It is used to blow air or this is used to clear the blood in the operation region, so that the affected parts of the body can be clearly viewed.</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6456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715962"/>
          </a:xfrm>
        </p:spPr>
        <p:txBody>
          <a:bodyPr>
            <a:normAutofit/>
          </a:bodyPr>
          <a:lstStyle/>
          <a:p>
            <a:pPr algn="ctr"/>
            <a:r>
              <a:rPr lang="en-US" sz="4000" b="1" dirty="0" smtClean="0">
                <a:solidFill>
                  <a:srgbClr val="0000CC"/>
                </a:solidFill>
              </a:rPr>
              <a:t>sensors</a:t>
            </a:r>
            <a:endParaRPr lang="en-IN" sz="4000" b="1" dirty="0">
              <a:solidFill>
                <a:srgbClr val="0000CC"/>
              </a:solidFill>
            </a:endParaRPr>
          </a:p>
        </p:txBody>
      </p:sp>
      <p:sp>
        <p:nvSpPr>
          <p:cNvPr id="3" name="Content Placeholder 2"/>
          <p:cNvSpPr>
            <a:spLocks noGrp="1"/>
          </p:cNvSpPr>
          <p:nvPr>
            <p:ph sz="quarter" idx="1"/>
          </p:nvPr>
        </p:nvSpPr>
        <p:spPr>
          <a:xfrm>
            <a:off x="457200" y="868362"/>
            <a:ext cx="7848600" cy="5456238"/>
          </a:xfrm>
        </p:spPr>
        <p:txBody>
          <a:bodyPr/>
          <a:lstStyle/>
          <a:p>
            <a:pPr algn="just"/>
            <a:r>
              <a:rPr lang="en-US" dirty="0">
                <a:latin typeface="Calibri" panose="020F0502020204030204" pitchFamily="34" charset="0"/>
                <a:cs typeface="Calibri" panose="020F0502020204030204" pitchFamily="34" charset="0"/>
              </a:rPr>
              <a:t>A sensor is a device that detects and responds to some type of input from the physical environment. The input can be light, heat, motion, moisture, pressure or any number of other environmental phenomena. The output is generally a signal that is converted to a human-readable display at the sensor location or transmitted electronically over a network for reading or further processing</a:t>
            </a:r>
            <a:r>
              <a:rPr lang="en-US" dirty="0" smtClean="0">
                <a:latin typeface="Calibri" panose="020F0502020204030204" pitchFamily="34" charset="0"/>
                <a:cs typeface="Calibri" panose="020F0502020204030204" pitchFamily="34" charset="0"/>
              </a:rPr>
              <a:t>.</a:t>
            </a:r>
          </a:p>
          <a:p>
            <a:pPr marL="0" indent="0" algn="just">
              <a:buNone/>
            </a:pPr>
            <a:r>
              <a:rPr lang="en-US" dirty="0" smtClean="0">
                <a:latin typeface="Calibri" panose="020F0502020204030204" pitchFamily="34" charset="0"/>
                <a:cs typeface="Calibri" panose="020F0502020204030204" pitchFamily="34" charset="0"/>
              </a:rPr>
              <a:t>                               (OR)</a:t>
            </a:r>
          </a:p>
          <a:p>
            <a:pPr marL="0" lvl="0" indent="0" algn="just">
              <a:buNone/>
            </a:pPr>
            <a:r>
              <a:rPr lang="en-IN" dirty="0">
                <a:solidFill>
                  <a:srgbClr val="0000CC"/>
                </a:solidFill>
                <a:latin typeface="Calibri" panose="020F0502020204030204" pitchFamily="34" charset="0"/>
                <a:cs typeface="Calibri" panose="020F0502020204030204" pitchFamily="34" charset="0"/>
              </a:rPr>
              <a:t>A sensor is defined as a device or a module that helps to detect any changes in physical quantity like pressure, force, temperature, displacement and electrical quantity like current or any other form of energy. After observing the changes, sensor sends the detected input to a microcontroller or microprocessor</a:t>
            </a:r>
          </a:p>
          <a:p>
            <a:pPr marL="0" indent="0" algn="just">
              <a:buNone/>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928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8BD9ED-A3D8-F9AF-7E19-D57ED5AF4AA3}"/>
              </a:ext>
            </a:extLst>
          </p:cNvPr>
          <p:cNvSpPr>
            <a:spLocks noGrp="1"/>
          </p:cNvSpPr>
          <p:nvPr>
            <p:ph type="title"/>
          </p:nvPr>
        </p:nvSpPr>
        <p:spPr>
          <a:xfrm>
            <a:off x="457200" y="274638"/>
            <a:ext cx="7467600" cy="563562"/>
          </a:xfrm>
        </p:spPr>
        <p:txBody>
          <a:bodyPr/>
          <a:lstStyle/>
          <a:p>
            <a:pPr>
              <a:defRPr/>
            </a:pPr>
            <a:r>
              <a:rPr lang="en-US" b="1" dirty="0">
                <a:solidFill>
                  <a:schemeClr val="tx1"/>
                </a:solidFill>
              </a:rPr>
              <a:t>Applications of </a:t>
            </a:r>
            <a:r>
              <a:rPr lang="en-US" b="1" dirty="0" err="1">
                <a:solidFill>
                  <a:schemeClr val="tx1"/>
                </a:solidFill>
              </a:rPr>
              <a:t>OF</a:t>
            </a:r>
            <a:r>
              <a:rPr lang="en-US" b="1" dirty="0">
                <a:solidFill>
                  <a:schemeClr val="tx1"/>
                </a:solidFill>
              </a:rPr>
              <a:t>: Level Sensors</a:t>
            </a:r>
            <a:endParaRPr lang="en-IN" b="1" dirty="0">
              <a:solidFill>
                <a:schemeClr val="tx1"/>
              </a:solidFill>
            </a:endParaRPr>
          </a:p>
        </p:txBody>
      </p:sp>
      <p:pic>
        <p:nvPicPr>
          <p:cNvPr id="48131" name="Content Placeholder 4">
            <a:extLst>
              <a:ext uri="{FF2B5EF4-FFF2-40B4-BE49-F238E27FC236}">
                <a16:creationId xmlns:a16="http://schemas.microsoft.com/office/drawing/2014/main" xmlns="" id="{09D944BE-2768-B6B0-A945-E04CAA77F1E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66800" y="874713"/>
            <a:ext cx="6410325" cy="57277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pPr algn="ctr"/>
            <a:r>
              <a:rPr lang="en-US" b="1" dirty="0" smtClean="0">
                <a:solidFill>
                  <a:srgbClr val="0000CC"/>
                </a:solidFill>
              </a:rPr>
              <a:t>Classification of sensors</a:t>
            </a:r>
            <a:endParaRPr lang="en-IN" b="1" dirty="0">
              <a:solidFill>
                <a:srgbClr val="0000CC"/>
              </a:solidFill>
            </a:endParaRPr>
          </a:p>
        </p:txBody>
      </p:sp>
      <p:sp>
        <p:nvSpPr>
          <p:cNvPr id="3" name="Content Placeholder 2"/>
          <p:cNvSpPr>
            <a:spLocks noGrp="1"/>
          </p:cNvSpPr>
          <p:nvPr>
            <p:ph sz="quarter" idx="1"/>
          </p:nvPr>
        </p:nvSpPr>
        <p:spPr/>
        <p:txBody>
          <a:bodyPr/>
          <a:lstStyle/>
          <a:p>
            <a:pPr algn="just"/>
            <a:r>
              <a:rPr lang="en-US" dirty="0" smtClean="0"/>
              <a:t>Based on </a:t>
            </a:r>
          </a:p>
          <a:p>
            <a:pPr marL="514350" indent="-514350" algn="just">
              <a:buAutoNum type="romanLcParenBoth"/>
            </a:pPr>
            <a:r>
              <a:rPr lang="en-US" dirty="0" smtClean="0"/>
              <a:t>Sensing location-Intrinsic and extrinsic </a:t>
            </a:r>
          </a:p>
          <a:p>
            <a:pPr marL="514350" indent="-514350" algn="just">
              <a:buAutoNum type="romanLcParenBoth"/>
            </a:pPr>
            <a:r>
              <a:rPr lang="en-US" dirty="0" smtClean="0"/>
              <a:t>Operating Principle-intensity, phase, wavelength, polarization</a:t>
            </a:r>
          </a:p>
          <a:p>
            <a:pPr marL="514350" indent="-514350" algn="just">
              <a:buAutoNum type="romanLcParenBoth"/>
            </a:pPr>
            <a:r>
              <a:rPr lang="en-US" dirty="0" smtClean="0"/>
              <a:t>Application-physical sensors, chemical sensors &amp; biomedical sensors</a:t>
            </a:r>
          </a:p>
          <a:p>
            <a:pPr marL="514350" indent="-514350" algn="just">
              <a:buAutoNum type="romanLcParenBoth"/>
            </a:pPr>
            <a:r>
              <a:rPr lang="en-US" dirty="0" smtClean="0"/>
              <a:t>Response to the measurement point-point to point sensor and Multiplex sensors 5</a:t>
            </a:r>
          </a:p>
          <a:p>
            <a:pPr marL="0" indent="0" algn="just">
              <a:buNone/>
            </a:pPr>
            <a:endParaRPr lang="en-IN" dirty="0"/>
          </a:p>
        </p:txBody>
      </p:sp>
    </p:spTree>
    <p:extLst>
      <p:ext uri="{BB962C8B-B14F-4D97-AF65-F5344CB8AC3E}">
        <p14:creationId xmlns:p14="http://schemas.microsoft.com/office/powerpoint/2010/main" val="2049707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pPr algn="ctr"/>
            <a:r>
              <a:rPr lang="en-US" b="1" dirty="0" smtClean="0">
                <a:solidFill>
                  <a:srgbClr val="0000CC"/>
                </a:solidFill>
              </a:rPr>
              <a:t>Temperature Sensor</a:t>
            </a:r>
            <a:endParaRPr lang="en-IN" b="1" dirty="0">
              <a:solidFill>
                <a:srgbClr val="0000CC"/>
              </a:solidFill>
            </a:endParaRPr>
          </a:p>
        </p:txBody>
      </p:sp>
      <p:sp>
        <p:nvSpPr>
          <p:cNvPr id="3" name="Content Placeholder 2"/>
          <p:cNvSpPr>
            <a:spLocks noGrp="1"/>
          </p:cNvSpPr>
          <p:nvPr>
            <p:ph sz="quarter" idx="1"/>
          </p:nvPr>
        </p:nvSpPr>
        <p:spPr>
          <a:xfrm>
            <a:off x="481914" y="1219200"/>
            <a:ext cx="7467600" cy="4873752"/>
          </a:xfrm>
        </p:spPr>
        <p:txBody>
          <a:bodyPr/>
          <a:lstStyle/>
          <a:p>
            <a:r>
              <a:rPr lang="en-US" dirty="0" smtClean="0">
                <a:solidFill>
                  <a:srgbClr val="0000CC"/>
                </a:solidFill>
              </a:rPr>
              <a:t>Principle</a:t>
            </a:r>
          </a:p>
          <a:p>
            <a:pPr marL="0" indent="0">
              <a:buNone/>
            </a:pPr>
            <a:r>
              <a:rPr lang="en-US" dirty="0"/>
              <a:t>It is based on the principle of interference between the beams emerging out from the reference fiber and the </a:t>
            </a:r>
            <a:r>
              <a:rPr lang="en-US" dirty="0" smtClean="0"/>
              <a:t>fiber </a:t>
            </a:r>
            <a:r>
              <a:rPr lang="en-US" dirty="0"/>
              <a:t>kept in the measuring environment</a:t>
            </a:r>
            <a:r>
              <a:rPr lang="en-US" dirty="0" smtClean="0"/>
              <a:t>.</a:t>
            </a:r>
          </a:p>
          <a:p>
            <a:pPr marL="0" indent="0">
              <a:buNone/>
            </a:pPr>
            <a:r>
              <a:rPr lang="en-US" b="1" dirty="0" smtClean="0">
                <a:solidFill>
                  <a:srgbClr val="FF0066"/>
                </a:solidFill>
              </a:rPr>
              <a:t>Construction</a:t>
            </a:r>
          </a:p>
          <a:p>
            <a:pPr marL="0" indent="0">
              <a:buNone/>
            </a:pPr>
            <a:r>
              <a:rPr lang="en-US" dirty="0"/>
              <a:t> It consists of a Laser source to emit light. A beam splitter, made of glass plate is inclined at an angle </a:t>
            </a:r>
            <a:r>
              <a:rPr lang="en-US" dirty="0" smtClean="0"/>
              <a:t>45 degree </a:t>
            </a:r>
            <a:r>
              <a:rPr lang="en-US" dirty="0"/>
              <a:t>with respect to the direction of the laser beam.</a:t>
            </a:r>
            <a:endParaRPr lang="en-IN" dirty="0"/>
          </a:p>
        </p:txBody>
      </p:sp>
    </p:spTree>
    <p:extLst>
      <p:ext uri="{BB962C8B-B14F-4D97-AF65-F5344CB8AC3E}">
        <p14:creationId xmlns:p14="http://schemas.microsoft.com/office/powerpoint/2010/main" val="2258913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solidFill>
                  <a:srgbClr val="FF0066"/>
                </a:solidFill>
              </a:rPr>
              <a:t>Construction-Temperature Sensor</a:t>
            </a:r>
            <a:endParaRPr lang="en-IN" dirty="0">
              <a:solidFill>
                <a:srgbClr val="FF0066"/>
              </a:solidFill>
            </a:endParaRPr>
          </a:p>
        </p:txBody>
      </p:sp>
      <p:sp>
        <p:nvSpPr>
          <p:cNvPr id="3" name="Content Placeholder 2"/>
          <p:cNvSpPr>
            <a:spLocks noGrp="1"/>
          </p:cNvSpPr>
          <p:nvPr>
            <p:ph sz="quarter" idx="1"/>
          </p:nvPr>
        </p:nvSpPr>
        <p:spPr/>
        <p:txBody>
          <a:bodyPr/>
          <a:lstStyle/>
          <a:p>
            <a:r>
              <a:rPr lang="en-US" dirty="0"/>
              <a:t>Two fibers </a:t>
            </a:r>
            <a:r>
              <a:rPr lang="en-US" dirty="0" err="1"/>
              <a:t>viz</a:t>
            </a:r>
            <a:r>
              <a:rPr lang="en-US" dirty="0"/>
              <a:t>, </a:t>
            </a:r>
            <a:r>
              <a:rPr lang="en-US" dirty="0" err="1"/>
              <a:t>i</a:t>
            </a:r>
            <a:r>
              <a:rPr lang="en-US" dirty="0"/>
              <a:t>. Reference fiber which is isolated from the environment </a:t>
            </a:r>
            <a:endParaRPr lang="en-US" dirty="0" smtClean="0"/>
          </a:p>
          <a:p>
            <a:r>
              <a:rPr lang="en-US" dirty="0" smtClean="0"/>
              <a:t>ii</a:t>
            </a:r>
            <a:r>
              <a:rPr lang="en-US" dirty="0"/>
              <a:t>. Test fiber kept in the environment to be sensed, are placed as shown in the figure. Separate lens systems are provided to split and to collect the beam.</a:t>
            </a:r>
            <a:endParaRPr lang="en-IN" dirty="0"/>
          </a:p>
        </p:txBody>
      </p:sp>
    </p:spTree>
    <p:extLst>
      <p:ext uri="{BB962C8B-B14F-4D97-AF65-F5344CB8AC3E}">
        <p14:creationId xmlns:p14="http://schemas.microsoft.com/office/powerpoint/2010/main" val="274658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694" y="24714"/>
            <a:ext cx="7467600" cy="1143000"/>
          </a:xfrm>
        </p:spPr>
        <p:txBody>
          <a:bodyPr/>
          <a:lstStyle/>
          <a:p>
            <a:r>
              <a:rPr lang="en-US" dirty="0" smtClean="0"/>
              <a:t>Construction-Temperature Sensor</a:t>
            </a:r>
            <a:endParaRPr lang="en-IN" dirty="0"/>
          </a:p>
        </p:txBody>
      </p:sp>
      <p:pic>
        <p:nvPicPr>
          <p:cNvPr id="2050" name="Picture 2" descr="https://img.brainkart.com/imagebk7/0fL2FLx.jp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6984611"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485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0"/>
            <a:ext cx="7467600" cy="6019800"/>
          </a:xfrm>
        </p:spPr>
        <p:txBody>
          <a:bodyPr/>
          <a:lstStyle/>
          <a:p>
            <a:pPr marL="0" indent="0" algn="just">
              <a:buNone/>
            </a:pPr>
            <a:r>
              <a:rPr lang="en-US" sz="2200" b="1" dirty="0">
                <a:solidFill>
                  <a:srgbClr val="FF0066"/>
                </a:solidFill>
                <a:latin typeface="Calibri" panose="020F0502020204030204" pitchFamily="34" charset="0"/>
                <a:cs typeface="Calibri" panose="020F0502020204030204" pitchFamily="34" charset="0"/>
              </a:rPr>
              <a:t>Working</a:t>
            </a:r>
            <a:r>
              <a:rPr lang="en-US" sz="2200" b="1" dirty="0" smtClean="0">
                <a:solidFill>
                  <a:srgbClr val="FF0066"/>
                </a:solidFill>
                <a:latin typeface="Calibri" panose="020F0502020204030204" pitchFamily="34" charset="0"/>
                <a:cs typeface="Calibri" panose="020F0502020204030204" pitchFamily="34" charset="0"/>
              </a:rPr>
              <a:t>:</a:t>
            </a:r>
          </a:p>
          <a:p>
            <a:pPr marL="0" indent="0" algn="just">
              <a:buNone/>
            </a:pPr>
            <a:r>
              <a:rPr lang="en-US" sz="2200" dirty="0" smtClean="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1. A monochromatic source of light is emitted from the laser source. </a:t>
            </a:r>
            <a:endParaRPr lang="en-US" sz="2200" dirty="0" smtClean="0">
              <a:latin typeface="Calibri" panose="020F0502020204030204" pitchFamily="34" charset="0"/>
              <a:cs typeface="Calibri" panose="020F0502020204030204" pitchFamily="34" charset="0"/>
            </a:endParaRPr>
          </a:p>
          <a:p>
            <a:pPr marL="0" indent="0" algn="just">
              <a:buNone/>
            </a:pPr>
            <a:r>
              <a:rPr lang="en-US" sz="2200" dirty="0" smtClean="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The beam splitter kept at an angle </a:t>
            </a:r>
            <a:r>
              <a:rPr lang="en-US" sz="2200" dirty="0" smtClean="0">
                <a:latin typeface="Calibri" panose="020F0502020204030204" pitchFamily="34" charset="0"/>
                <a:cs typeface="Calibri" panose="020F0502020204030204" pitchFamily="34" charset="0"/>
              </a:rPr>
              <a:t>45 degree </a:t>
            </a:r>
            <a:r>
              <a:rPr lang="en-US" sz="2200" dirty="0">
                <a:latin typeface="Calibri" panose="020F0502020204030204" pitchFamily="34" charset="0"/>
                <a:cs typeface="Calibri" panose="020F0502020204030204" pitchFamily="34" charset="0"/>
              </a:rPr>
              <a:t>inclination divides the beam emerging from the laser source into two beams (</a:t>
            </a:r>
            <a:r>
              <a:rPr lang="en-US" sz="2200" dirty="0" err="1">
                <a:latin typeface="Calibri" panose="020F0502020204030204" pitchFamily="34" charset="0"/>
                <a:cs typeface="Calibri" panose="020F0502020204030204" pitchFamily="34" charset="0"/>
              </a:rPr>
              <a:t>i</a:t>
            </a:r>
            <a:r>
              <a:rPr lang="en-US" sz="2200" dirty="0">
                <a:latin typeface="Calibri" panose="020F0502020204030204" pitchFamily="34" charset="0"/>
                <a:cs typeface="Calibri" panose="020F0502020204030204" pitchFamily="34" charset="0"/>
              </a:rPr>
              <a:t>) main beam and (ii) </a:t>
            </a:r>
            <a:r>
              <a:rPr lang="en-US" sz="2200" dirty="0" err="1">
                <a:latin typeface="Calibri" panose="020F0502020204030204" pitchFamily="34" charset="0"/>
                <a:cs typeface="Calibri" panose="020F0502020204030204" pitchFamily="34" charset="0"/>
              </a:rPr>
              <a:t>splitted</a:t>
            </a:r>
            <a:r>
              <a:rPr lang="en-US" sz="2200" dirty="0">
                <a:latin typeface="Calibri" panose="020F0502020204030204" pitchFamily="34" charset="0"/>
                <a:cs typeface="Calibri" panose="020F0502020204030204" pitchFamily="34" charset="0"/>
              </a:rPr>
              <a:t> beam, exactly at right angles to each other. </a:t>
            </a:r>
            <a:endParaRPr lang="en-US" sz="2200" dirty="0" smtClean="0">
              <a:latin typeface="Calibri" panose="020F0502020204030204" pitchFamily="34" charset="0"/>
              <a:cs typeface="Calibri" panose="020F0502020204030204" pitchFamily="34" charset="0"/>
            </a:endParaRPr>
          </a:p>
          <a:p>
            <a:pPr marL="0" indent="0" algn="just">
              <a:buNone/>
            </a:pPr>
            <a:r>
              <a:rPr lang="en-US" sz="2200" dirty="0" smtClean="0">
                <a:latin typeface="Calibri" panose="020F0502020204030204" pitchFamily="34" charset="0"/>
                <a:cs typeface="Calibri" panose="020F0502020204030204" pitchFamily="34" charset="0"/>
              </a:rPr>
              <a:t>3</a:t>
            </a:r>
            <a:r>
              <a:rPr lang="en-US" sz="2200" dirty="0">
                <a:latin typeface="Calibri" panose="020F0502020204030204" pitchFamily="34" charset="0"/>
                <a:cs typeface="Calibri" panose="020F0502020204030204" pitchFamily="34" charset="0"/>
              </a:rPr>
              <a:t>. The main beam passes through the lens L1 and is focused onto the reference fiber which is isolated from the environment to be sensed</a:t>
            </a:r>
            <a:r>
              <a:rPr lang="en-US" sz="2200" dirty="0" smtClean="0">
                <a:latin typeface="Calibri" panose="020F0502020204030204" pitchFamily="34" charset="0"/>
                <a:cs typeface="Calibri" panose="020F0502020204030204" pitchFamily="34" charset="0"/>
              </a:rPr>
              <a:t>.</a:t>
            </a:r>
          </a:p>
          <a:p>
            <a:pPr marL="0" indent="0" algn="just">
              <a:buNone/>
            </a:pPr>
            <a:r>
              <a:rPr lang="en-US" sz="2200" dirty="0" smtClean="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4. The beam after passing through the reference fiber then falls on the Lens L2. </a:t>
            </a:r>
            <a:endParaRPr lang="en-US" sz="2200" dirty="0" smtClean="0">
              <a:latin typeface="Calibri" panose="020F0502020204030204" pitchFamily="34" charset="0"/>
              <a:cs typeface="Calibri" panose="020F0502020204030204" pitchFamily="34" charset="0"/>
            </a:endParaRPr>
          </a:p>
          <a:p>
            <a:pPr marL="0" indent="0" algn="just">
              <a:buNone/>
            </a:pPr>
            <a:r>
              <a:rPr lang="en-US" sz="2200" dirty="0" smtClean="0">
                <a:latin typeface="Calibri" panose="020F0502020204030204" pitchFamily="34" charset="0"/>
                <a:cs typeface="Calibri" panose="020F0502020204030204" pitchFamily="34" charset="0"/>
              </a:rPr>
              <a:t>5</a:t>
            </a:r>
            <a:r>
              <a:rPr lang="en-US" sz="2200" dirty="0">
                <a:latin typeface="Calibri" panose="020F0502020204030204" pitchFamily="34" charset="0"/>
                <a:cs typeface="Calibri" panose="020F0502020204030204" pitchFamily="34" charset="0"/>
              </a:rPr>
              <a:t>. The </a:t>
            </a:r>
            <a:r>
              <a:rPr lang="en-US" sz="2200" dirty="0" err="1">
                <a:latin typeface="Calibri" panose="020F0502020204030204" pitchFamily="34" charset="0"/>
                <a:cs typeface="Calibri" panose="020F0502020204030204" pitchFamily="34" charset="0"/>
              </a:rPr>
              <a:t>splitted</a:t>
            </a:r>
            <a:r>
              <a:rPr lang="en-US" sz="2200" dirty="0">
                <a:latin typeface="Calibri" panose="020F0502020204030204" pitchFamily="34" charset="0"/>
                <a:cs typeface="Calibri" panose="020F0502020204030204" pitchFamily="34" charset="0"/>
              </a:rPr>
              <a:t> beam passes through the Lens L3 and is focused onto the test fiber kept in the environment to be sensed. </a:t>
            </a:r>
            <a:endParaRPr lang="en-US" sz="2200" dirty="0" smtClean="0">
              <a:latin typeface="Calibri" panose="020F0502020204030204" pitchFamily="34" charset="0"/>
              <a:cs typeface="Calibri" panose="020F0502020204030204" pitchFamily="34" charset="0"/>
            </a:endParaRPr>
          </a:p>
          <a:p>
            <a:pPr marL="0" indent="0" algn="just">
              <a:buNone/>
            </a:pPr>
            <a:r>
              <a:rPr lang="en-US" sz="2200" dirty="0" smtClean="0">
                <a:latin typeface="Calibri" panose="020F0502020204030204" pitchFamily="34" charset="0"/>
                <a:cs typeface="Calibri" panose="020F0502020204030204" pitchFamily="34" charset="0"/>
              </a:rPr>
              <a:t>6</a:t>
            </a:r>
            <a:r>
              <a:rPr lang="en-US" sz="2200" dirty="0">
                <a:latin typeface="Calibri" panose="020F0502020204030204" pitchFamily="34" charset="0"/>
                <a:cs typeface="Calibri" panose="020F0502020204030204" pitchFamily="34" charset="0"/>
              </a:rPr>
              <a:t>. The </a:t>
            </a:r>
            <a:r>
              <a:rPr lang="en-US" sz="2200" dirty="0" err="1">
                <a:latin typeface="Calibri" panose="020F0502020204030204" pitchFamily="34" charset="0"/>
                <a:cs typeface="Calibri" panose="020F0502020204030204" pitchFamily="34" charset="0"/>
              </a:rPr>
              <a:t>splitted</a:t>
            </a:r>
            <a:r>
              <a:rPr lang="en-US" sz="2200" dirty="0">
                <a:latin typeface="Calibri" panose="020F0502020204030204" pitchFamily="34" charset="0"/>
                <a:cs typeface="Calibri" panose="020F0502020204030204" pitchFamily="34" charset="0"/>
              </a:rPr>
              <a:t> beam after passing through the test fiber is made to fall on lens L2. </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28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122F7C-50EC-56B8-716C-7B223FF31B69}"/>
              </a:ext>
            </a:extLst>
          </p:cNvPr>
          <p:cNvSpPr>
            <a:spLocks noGrp="1"/>
          </p:cNvSpPr>
          <p:nvPr>
            <p:ph type="title"/>
          </p:nvPr>
        </p:nvSpPr>
        <p:spPr>
          <a:xfrm>
            <a:off x="838200" y="228600"/>
            <a:ext cx="7467600" cy="838200"/>
          </a:xfrm>
        </p:spPr>
        <p:txBody>
          <a:bodyPr/>
          <a:lstStyle/>
          <a:p>
            <a:pPr algn="ctr">
              <a:defRPr/>
            </a:pPr>
            <a:r>
              <a:rPr lang="en-US" b="1" dirty="0"/>
              <a:t>STEP INDEX fibers</a:t>
            </a:r>
            <a:endParaRPr lang="en-IN" b="1" dirty="0"/>
          </a:p>
        </p:txBody>
      </p:sp>
      <p:sp>
        <p:nvSpPr>
          <p:cNvPr id="15363" name="Content Placeholder 2">
            <a:extLst>
              <a:ext uri="{FF2B5EF4-FFF2-40B4-BE49-F238E27FC236}">
                <a16:creationId xmlns:a16="http://schemas.microsoft.com/office/drawing/2014/main" xmlns="" id="{AB7C6687-55FB-9F92-2345-5D3E6C1D3C22}"/>
              </a:ext>
            </a:extLst>
          </p:cNvPr>
          <p:cNvSpPr>
            <a:spLocks noGrp="1"/>
          </p:cNvSpPr>
          <p:nvPr>
            <p:ph sz="quarter" idx="1"/>
          </p:nvPr>
        </p:nvSpPr>
        <p:spPr>
          <a:xfrm>
            <a:off x="457200" y="1219200"/>
            <a:ext cx="7950200" cy="5254625"/>
          </a:xfrm>
        </p:spPr>
        <p:txBody>
          <a:bodyPr/>
          <a:lstStyle/>
          <a:p>
            <a:pPr algn="just"/>
            <a:r>
              <a:rPr lang="en-US" altLang="en-US"/>
              <a:t>Definition: </a:t>
            </a:r>
            <a:r>
              <a:rPr lang="en-US" altLang="en-US" b="1">
                <a:solidFill>
                  <a:srgbClr val="FF0000"/>
                </a:solidFill>
                <a:latin typeface="Verdana" panose="020B0604030504040204" pitchFamily="34" charset="0"/>
              </a:rPr>
              <a:t>In optical fiber, a step index fiber is a fiber characterized by a uniform refractive index within the core and a sharp decrease in refractive index at the core-cladding interface so that the cladding is of a lower refractive index. In a step index fiber, the light rays propagate in zig-zag manner inside the core. The rays travel in the fiber as meridional rays and they cross the fiber axis for every reflection.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0"/>
            <a:ext cx="7467600" cy="6473952"/>
          </a:xfrm>
        </p:spPr>
        <p:txBody>
          <a:bodyPr/>
          <a:lstStyle/>
          <a:p>
            <a:pPr marL="0" indent="0" algn="just">
              <a:buNone/>
            </a:pPr>
            <a:endParaRPr lang="en-US" sz="2200" dirty="0" smtClean="0">
              <a:latin typeface="Calibri" panose="020F0502020204030204" pitchFamily="34" charset="0"/>
              <a:cs typeface="Calibri" panose="020F0502020204030204" pitchFamily="34" charset="0"/>
            </a:endParaRPr>
          </a:p>
          <a:p>
            <a:pPr marL="0" indent="0" algn="just">
              <a:buNone/>
            </a:pPr>
            <a:r>
              <a:rPr lang="en-US" sz="2200" dirty="0" smtClean="0">
                <a:latin typeface="Calibri" panose="020F0502020204030204" pitchFamily="34" charset="0"/>
                <a:cs typeface="Calibri" panose="020F0502020204030204" pitchFamily="34" charset="0"/>
              </a:rPr>
              <a:t>7</a:t>
            </a:r>
            <a:r>
              <a:rPr lang="en-US" sz="2200" dirty="0">
                <a:latin typeface="Calibri" panose="020F0502020204030204" pitchFamily="34" charset="0"/>
                <a:cs typeface="Calibri" panose="020F0502020204030204" pitchFamily="34" charset="0"/>
              </a:rPr>
              <a:t>. The two beams after passing through the fibers, produces a path difference due to change in parameters such as pressure, temperature </a:t>
            </a:r>
            <a:r>
              <a:rPr lang="en-US" sz="2200" dirty="0" err="1">
                <a:latin typeface="Calibri" panose="020F0502020204030204" pitchFamily="34" charset="0"/>
                <a:cs typeface="Calibri" panose="020F0502020204030204" pitchFamily="34" charset="0"/>
              </a:rPr>
              <a:t>etc</a:t>
            </a:r>
            <a:r>
              <a:rPr lang="en-US" sz="2200" dirty="0">
                <a:latin typeface="Calibri" panose="020F0502020204030204" pitchFamily="34" charset="0"/>
                <a:cs typeface="Calibri" panose="020F0502020204030204" pitchFamily="34" charset="0"/>
              </a:rPr>
              <a:t> in the environment</a:t>
            </a:r>
            <a:r>
              <a:rPr lang="en-US" sz="2200" dirty="0" smtClean="0">
                <a:latin typeface="Calibri" panose="020F0502020204030204" pitchFamily="34" charset="0"/>
                <a:cs typeface="Calibri" panose="020F0502020204030204" pitchFamily="34" charset="0"/>
              </a:rPr>
              <a:t>.</a:t>
            </a:r>
          </a:p>
          <a:p>
            <a:pPr marL="0" indent="0" algn="just">
              <a:buNone/>
            </a:pPr>
            <a:r>
              <a:rPr lang="en-US" sz="2200" dirty="0" smtClean="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8. Therefore a path difference is produced between two beams causing the interference pattern as shown in the figure. </a:t>
            </a:r>
            <a:endParaRPr lang="en-US" sz="2200" dirty="0" smtClean="0">
              <a:latin typeface="Calibri" panose="020F0502020204030204" pitchFamily="34" charset="0"/>
              <a:cs typeface="Calibri" panose="020F0502020204030204" pitchFamily="34" charset="0"/>
            </a:endParaRPr>
          </a:p>
          <a:p>
            <a:pPr marL="0" indent="0" algn="just">
              <a:buNone/>
            </a:pPr>
            <a:r>
              <a:rPr lang="en-US" sz="2200" dirty="0" smtClean="0">
                <a:latin typeface="Calibri" panose="020F0502020204030204" pitchFamily="34" charset="0"/>
                <a:cs typeface="Calibri" panose="020F0502020204030204" pitchFamily="34" charset="0"/>
              </a:rPr>
              <a:t>9</a:t>
            </a:r>
            <a:r>
              <a:rPr lang="en-US" sz="2200" dirty="0">
                <a:latin typeface="Calibri" panose="020F0502020204030204" pitchFamily="34" charset="0"/>
                <a:cs typeface="Calibri" panose="020F0502020204030204" pitchFamily="34" charset="0"/>
              </a:rPr>
              <a:t>. Thus the change in pressure or temperature can be accurately measured with the help of the interference pattern obtained.</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04684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pPr algn="ctr"/>
            <a:r>
              <a:rPr lang="en-US" dirty="0" smtClean="0">
                <a:solidFill>
                  <a:srgbClr val="FF0000"/>
                </a:solidFill>
              </a:rPr>
              <a:t>Liquid Level Sensor</a:t>
            </a:r>
            <a:endParaRPr lang="en-IN" dirty="0">
              <a:solidFill>
                <a:srgbClr val="FF0000"/>
              </a:solidFill>
            </a:endParaRPr>
          </a:p>
        </p:txBody>
      </p:sp>
      <p:sp>
        <p:nvSpPr>
          <p:cNvPr id="3" name="Content Placeholder 2"/>
          <p:cNvSpPr>
            <a:spLocks noGrp="1"/>
          </p:cNvSpPr>
          <p:nvPr>
            <p:ph sz="quarter" idx="1"/>
          </p:nvPr>
        </p:nvSpPr>
        <p:spPr>
          <a:xfrm>
            <a:off x="609600" y="1066800"/>
            <a:ext cx="7467600" cy="4873752"/>
          </a:xfrm>
        </p:spPr>
        <p:txBody>
          <a:bodyPr/>
          <a:lstStyle/>
          <a:p>
            <a:r>
              <a:rPr lang="en-IN" dirty="0"/>
              <a:t>A </a:t>
            </a:r>
            <a:r>
              <a:rPr lang="en-IN" dirty="0" err="1"/>
              <a:t>fiber</a:t>
            </a:r>
            <a:r>
              <a:rPr lang="en-IN" dirty="0"/>
              <a:t> optic sensor in general, consists of a light source. The light source is coupled to an optical </a:t>
            </a:r>
            <a:r>
              <a:rPr lang="en-IN" dirty="0" err="1"/>
              <a:t>fiber</a:t>
            </a:r>
            <a:r>
              <a:rPr lang="en-IN" dirty="0"/>
              <a:t>. A light detector which receives the signal – carrying light beam is as it emerges from the </a:t>
            </a:r>
            <a:r>
              <a:rPr lang="en-IN" dirty="0" err="1"/>
              <a:t>fiber</a:t>
            </a:r>
            <a:r>
              <a:rPr lang="en-IN" dirty="0"/>
              <a:t>.</a:t>
            </a:r>
          </a:p>
          <a:p>
            <a:pPr algn="just"/>
            <a:r>
              <a:rPr lang="en-US" dirty="0"/>
              <a:t>Liquid level sensor consists of two fibers which are connected at the base of a glass micro prism. When the tip of the prism is immersed in the liquid, there is no output at the detector. When the tip of the prism is just above the liquid level, due to contact with air, there is total internal reflection and output is got in the detector</a:t>
            </a:r>
            <a:endParaRPr lang="en-IN" dirty="0"/>
          </a:p>
        </p:txBody>
      </p:sp>
    </p:spTree>
    <p:extLst>
      <p:ext uri="{BB962C8B-B14F-4D97-AF65-F5344CB8AC3E}">
        <p14:creationId xmlns:p14="http://schemas.microsoft.com/office/powerpoint/2010/main" val="1808036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219200"/>
            <a:ext cx="7467600" cy="4953000"/>
          </a:xfrm>
          <a:prstGeom prst="rect">
            <a:avLst/>
          </a:prstGeom>
          <a:noFill/>
          <a:ln>
            <a:noFill/>
          </a:ln>
        </p:spPr>
      </p:pic>
    </p:spTree>
    <p:extLst>
      <p:ext uri="{BB962C8B-B14F-4D97-AF65-F5344CB8AC3E}">
        <p14:creationId xmlns:p14="http://schemas.microsoft.com/office/powerpoint/2010/main" val="804043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pPr algn="ctr"/>
            <a:r>
              <a:rPr lang="en-US" dirty="0" smtClean="0">
                <a:solidFill>
                  <a:srgbClr val="FF0000"/>
                </a:solidFill>
              </a:rPr>
              <a:t>Liquid Level Sensor</a:t>
            </a:r>
            <a:endParaRPr lang="en-IN" dirty="0">
              <a:solidFill>
                <a:srgbClr val="FF0000"/>
              </a:solidFill>
            </a:endParaRPr>
          </a:p>
        </p:txBody>
      </p:sp>
      <p:sp>
        <p:nvSpPr>
          <p:cNvPr id="3" name="Content Placeholder 2"/>
          <p:cNvSpPr>
            <a:spLocks noGrp="1"/>
          </p:cNvSpPr>
          <p:nvPr>
            <p:ph sz="quarter" idx="1"/>
          </p:nvPr>
        </p:nvSpPr>
        <p:spPr>
          <a:xfrm>
            <a:off x="457200" y="1219200"/>
            <a:ext cx="8001000" cy="4800600"/>
          </a:xfrm>
        </p:spPr>
        <p:txBody>
          <a:bodyPr/>
          <a:lstStyle/>
          <a:p>
            <a:pPr algn="just"/>
            <a:r>
              <a:rPr lang="en-IN" dirty="0" err="1"/>
              <a:t>Fiber</a:t>
            </a:r>
            <a:r>
              <a:rPr lang="en-IN" dirty="0"/>
              <a:t> optic liquid-level sensors can be classified in the following two categories: sensors for continuous measurements and sensors for point measurements. It is based on the total internal reflection of light, which is disturbed by contact with liquid. The system includes an electronic control unit with a transmitter and a receiver, a sensor, and two </a:t>
            </a:r>
            <a:r>
              <a:rPr lang="en-IN" dirty="0" err="1"/>
              <a:t>fibers</a:t>
            </a:r>
            <a:r>
              <a:rPr lang="en-IN" dirty="0"/>
              <a:t>. A chamfered Optical </a:t>
            </a:r>
            <a:r>
              <a:rPr lang="en-IN" dirty="0" err="1"/>
              <a:t>fiber</a:t>
            </a:r>
            <a:r>
              <a:rPr lang="en-IN" dirty="0"/>
              <a:t>, containing of core alone is used in a level sensor. The condition here is that the refractive indices of air, core and liquid should such that </a:t>
            </a:r>
            <a:r>
              <a:rPr lang="en-IN" dirty="0" err="1"/>
              <a:t>n</a:t>
            </a:r>
            <a:r>
              <a:rPr lang="en-IN" baseline="-25000" dirty="0" err="1"/>
              <a:t>air</a:t>
            </a:r>
            <a:r>
              <a:rPr lang="en-IN" dirty="0"/>
              <a:t> &lt; </a:t>
            </a:r>
            <a:r>
              <a:rPr lang="en-IN" dirty="0" err="1"/>
              <a:t>n</a:t>
            </a:r>
            <a:r>
              <a:rPr lang="en-IN" baseline="-25000" dirty="0" err="1"/>
              <a:t>core</a:t>
            </a:r>
            <a:r>
              <a:rPr lang="en-IN" dirty="0"/>
              <a:t>&lt; </a:t>
            </a:r>
            <a:r>
              <a:rPr lang="en-IN" dirty="0" err="1"/>
              <a:t>n</a:t>
            </a:r>
            <a:r>
              <a:rPr lang="en-IN" baseline="-25000" dirty="0" err="1"/>
              <a:t>liquid</a:t>
            </a:r>
            <a:r>
              <a:rPr lang="en-IN" dirty="0"/>
              <a:t>. </a:t>
            </a:r>
          </a:p>
          <a:p>
            <a:endParaRPr lang="en-IN" dirty="0"/>
          </a:p>
        </p:txBody>
      </p:sp>
    </p:spTree>
    <p:extLst>
      <p:ext uri="{BB962C8B-B14F-4D97-AF65-F5344CB8AC3E}">
        <p14:creationId xmlns:p14="http://schemas.microsoft.com/office/powerpoint/2010/main" val="3653626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pPr algn="ctr"/>
            <a:r>
              <a:rPr lang="en-US" dirty="0" smtClean="0">
                <a:solidFill>
                  <a:srgbClr val="FF0000"/>
                </a:solidFill>
              </a:rPr>
              <a:t>Liquid Level Sensor</a:t>
            </a:r>
            <a:endParaRPr lang="en-IN" dirty="0">
              <a:solidFill>
                <a:srgbClr val="FF0000"/>
              </a:solidFill>
            </a:endParaRPr>
          </a:p>
        </p:txBody>
      </p:sp>
      <p:sp>
        <p:nvSpPr>
          <p:cNvPr id="3" name="Content Placeholder 2"/>
          <p:cNvSpPr>
            <a:spLocks noGrp="1"/>
          </p:cNvSpPr>
          <p:nvPr>
            <p:ph sz="quarter" idx="1"/>
          </p:nvPr>
        </p:nvSpPr>
        <p:spPr>
          <a:xfrm>
            <a:off x="533400" y="840258"/>
            <a:ext cx="7848600" cy="5636741"/>
          </a:xfrm>
        </p:spPr>
        <p:txBody>
          <a:bodyPr/>
          <a:lstStyle/>
          <a:p>
            <a:pPr marL="0" indent="0" algn="just">
              <a:buNone/>
            </a:pPr>
            <a:r>
              <a:rPr lang="en-IN" dirty="0">
                <a:latin typeface="Calibri" panose="020F0502020204030204" pitchFamily="34" charset="0"/>
                <a:cs typeface="Calibri" panose="020F0502020204030204" pitchFamily="34" charset="0"/>
              </a:rPr>
              <a:t>A light signal from the source is fed to the </a:t>
            </a:r>
            <a:r>
              <a:rPr lang="en-IN" dirty="0" err="1">
                <a:latin typeface="Calibri" panose="020F0502020204030204" pitchFamily="34" charset="0"/>
                <a:cs typeface="Calibri" panose="020F0502020204030204" pitchFamily="34" charset="0"/>
              </a:rPr>
              <a:t>fiber</a:t>
            </a:r>
            <a:r>
              <a:rPr lang="en-IN" dirty="0">
                <a:latin typeface="Calibri" panose="020F0502020204030204" pitchFamily="34" charset="0"/>
                <a:cs typeface="Calibri" panose="020F0502020204030204" pitchFamily="34" charset="0"/>
              </a:rPr>
              <a:t> core as shown in fig. (</a:t>
            </a:r>
            <a:r>
              <a:rPr lang="en-IN" dirty="0" err="1">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The light signal reaches the detector after getting subjected to total internal reflections in the core. It is observed here that the liquid level did not touch the tip of the optical </a:t>
            </a:r>
            <a:r>
              <a:rPr lang="en-IN" dirty="0" err="1">
                <a:latin typeface="Calibri" panose="020F0502020204030204" pitchFamily="34" charset="0"/>
                <a:cs typeface="Calibri" panose="020F0502020204030204" pitchFamily="34" charset="0"/>
              </a:rPr>
              <a:t>fiber</a:t>
            </a:r>
            <a:r>
              <a:rPr lang="en-IN" dirty="0">
                <a:latin typeface="Calibri" panose="020F0502020204030204" pitchFamily="34" charset="0"/>
                <a:cs typeface="Calibri" panose="020F0502020204030204" pitchFamily="34" charset="0"/>
              </a:rPr>
              <a:t> yet and hence the light signal smoothly reaches the detector. </a:t>
            </a:r>
          </a:p>
          <a:p>
            <a:pPr marL="0" indent="0" algn="just">
              <a:buNone/>
            </a:pPr>
            <a:r>
              <a:rPr lang="en-IN" dirty="0">
                <a:latin typeface="Calibri" panose="020F0502020204030204" pitchFamily="34" charset="0"/>
                <a:cs typeface="Calibri" panose="020F0502020204030204" pitchFamily="34" charset="0"/>
              </a:rPr>
              <a:t>When the liquid raises to sufficient level as shown in figure (ii), at the point of core-liquid interface, total internal reflection cannot take place. The reason is </a:t>
            </a:r>
            <a:r>
              <a:rPr lang="en-IN" dirty="0" err="1">
                <a:latin typeface="Calibri" panose="020F0502020204030204" pitchFamily="34" charset="0"/>
                <a:cs typeface="Calibri" panose="020F0502020204030204" pitchFamily="34" charset="0"/>
              </a:rPr>
              <a:t>n</a:t>
            </a:r>
            <a:r>
              <a:rPr lang="en-IN" baseline="-25000" dirty="0" err="1">
                <a:latin typeface="Calibri" panose="020F0502020204030204" pitchFamily="34" charset="0"/>
                <a:cs typeface="Calibri" panose="020F0502020204030204" pitchFamily="34" charset="0"/>
              </a:rPr>
              <a:t>core</a:t>
            </a:r>
            <a:r>
              <a:rPr lang="en-IN" dirty="0">
                <a:latin typeface="Calibri" panose="020F0502020204030204" pitchFamily="34" charset="0"/>
                <a:cs typeface="Calibri" panose="020F0502020204030204" pitchFamily="34" charset="0"/>
              </a:rPr>
              <a:t>&lt; </a:t>
            </a:r>
            <a:r>
              <a:rPr lang="en-IN" dirty="0" err="1">
                <a:latin typeface="Calibri" panose="020F0502020204030204" pitchFamily="34" charset="0"/>
                <a:cs typeface="Calibri" panose="020F0502020204030204" pitchFamily="34" charset="0"/>
              </a:rPr>
              <a:t>n</a:t>
            </a:r>
            <a:r>
              <a:rPr lang="en-IN" baseline="-25000" dirty="0" err="1">
                <a:latin typeface="Calibri" panose="020F0502020204030204" pitchFamily="34" charset="0"/>
                <a:cs typeface="Calibri" panose="020F0502020204030204" pitchFamily="34" charset="0"/>
              </a:rPr>
              <a:t>liquid</a:t>
            </a:r>
            <a:r>
              <a:rPr lang="en-IN" dirty="0">
                <a:latin typeface="Calibri" panose="020F0502020204030204" pitchFamily="34" charset="0"/>
                <a:cs typeface="Calibri" panose="020F0502020204030204" pitchFamily="34" charset="0"/>
              </a:rPr>
              <a:t>. Therefore, the light signal gets leaked into liquid without reaching the </a:t>
            </a:r>
            <a:r>
              <a:rPr lang="en-IN" dirty="0" err="1">
                <a:latin typeface="Calibri" panose="020F0502020204030204" pitchFamily="34" charset="0"/>
                <a:cs typeface="Calibri" panose="020F0502020204030204" pitchFamily="34" charset="0"/>
              </a:rPr>
              <a:t>detector.Thus</a:t>
            </a:r>
            <a:r>
              <a:rPr lang="en-IN" dirty="0">
                <a:latin typeface="Calibri" panose="020F0502020204030204" pitchFamily="34" charset="0"/>
                <a:cs typeface="Calibri" panose="020F0502020204030204" pitchFamily="34" charset="0"/>
              </a:rPr>
              <a:t>, the light signal reaching the detector indicates lower liquid level while the detector does not receive the light signal, indicates sufficient level of the liquid.</a:t>
            </a:r>
          </a:p>
          <a:p>
            <a:pPr marL="0" indent="0">
              <a:buNone/>
            </a:pPr>
            <a:r>
              <a:rPr lang="en-IN" dirty="0"/>
              <a:t> </a:t>
            </a:r>
          </a:p>
          <a:p>
            <a:endParaRPr lang="en-IN" dirty="0"/>
          </a:p>
        </p:txBody>
      </p:sp>
    </p:spTree>
    <p:extLst>
      <p:ext uri="{BB962C8B-B14F-4D97-AF65-F5344CB8AC3E}">
        <p14:creationId xmlns:p14="http://schemas.microsoft.com/office/powerpoint/2010/main" val="3942390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D3DA7-9DA9-2292-3DBF-D4F63F07D129}"/>
              </a:ext>
            </a:extLst>
          </p:cNvPr>
          <p:cNvSpPr>
            <a:spLocks noGrp="1"/>
          </p:cNvSpPr>
          <p:nvPr>
            <p:ph type="title"/>
          </p:nvPr>
        </p:nvSpPr>
        <p:spPr>
          <a:xfrm>
            <a:off x="457200" y="274638"/>
            <a:ext cx="7467600" cy="487362"/>
          </a:xfrm>
        </p:spPr>
        <p:txBody>
          <a:bodyPr>
            <a:normAutofit fontScale="90000"/>
          </a:bodyPr>
          <a:lstStyle/>
          <a:p>
            <a:pPr algn="ctr">
              <a:defRPr/>
            </a:pPr>
            <a:r>
              <a:rPr lang="en-US" b="1" dirty="0">
                <a:solidFill>
                  <a:srgbClr val="0000CC"/>
                </a:solidFill>
              </a:rPr>
              <a:t>Problems</a:t>
            </a:r>
            <a:endParaRPr lang="en-IN" b="1" dirty="0">
              <a:solidFill>
                <a:srgbClr val="0000CC"/>
              </a:solidFill>
            </a:endParaRPr>
          </a:p>
        </p:txBody>
      </p:sp>
      <p:pic>
        <p:nvPicPr>
          <p:cNvPr id="49155" name="Content Placeholder 4">
            <a:extLst>
              <a:ext uri="{FF2B5EF4-FFF2-40B4-BE49-F238E27FC236}">
                <a16:creationId xmlns:a16="http://schemas.microsoft.com/office/drawing/2014/main" xmlns="" id="{C210FFF4-66FE-D2E7-75B0-113EAE60AD49}"/>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19200" y="762000"/>
            <a:ext cx="6477000" cy="6038850"/>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Content Placeholder 4">
            <a:extLst>
              <a:ext uri="{FF2B5EF4-FFF2-40B4-BE49-F238E27FC236}">
                <a16:creationId xmlns:a16="http://schemas.microsoft.com/office/drawing/2014/main" xmlns="" id="{4F88EF4B-9A5F-9448-FF80-8EEDBC66027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81000" y="723900"/>
            <a:ext cx="7693025" cy="5410200"/>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Content Placeholder 4">
            <a:extLst>
              <a:ext uri="{FF2B5EF4-FFF2-40B4-BE49-F238E27FC236}">
                <a16:creationId xmlns:a16="http://schemas.microsoft.com/office/drawing/2014/main" xmlns="" id="{794F641B-1B2E-FEF5-F070-67329A60853A}"/>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62000" y="762000"/>
            <a:ext cx="7331075" cy="5711825"/>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Content Placeholder 4">
            <a:extLst>
              <a:ext uri="{FF2B5EF4-FFF2-40B4-BE49-F238E27FC236}">
                <a16:creationId xmlns:a16="http://schemas.microsoft.com/office/drawing/2014/main" xmlns="" id="{F32E9EFD-E7C8-8D2F-675B-E557D00350C2}"/>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90600" y="354013"/>
            <a:ext cx="7086600" cy="6092825"/>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Content Placeholder 4">
            <a:extLst>
              <a:ext uri="{FF2B5EF4-FFF2-40B4-BE49-F238E27FC236}">
                <a16:creationId xmlns:a16="http://schemas.microsoft.com/office/drawing/2014/main" xmlns="" id="{C902B2A4-E516-6247-EC36-31C46182D217}"/>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14413" y="304800"/>
            <a:ext cx="7062787" cy="6169025"/>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0A7E32-0706-6F6C-1E7F-61F563398F04}"/>
              </a:ext>
            </a:extLst>
          </p:cNvPr>
          <p:cNvSpPr>
            <a:spLocks noGrp="1"/>
          </p:cNvSpPr>
          <p:nvPr>
            <p:ph type="title"/>
          </p:nvPr>
        </p:nvSpPr>
        <p:spPr>
          <a:xfrm>
            <a:off x="838200" y="228600"/>
            <a:ext cx="7467600" cy="838200"/>
          </a:xfrm>
        </p:spPr>
        <p:txBody>
          <a:bodyPr/>
          <a:lstStyle/>
          <a:p>
            <a:pPr algn="ctr">
              <a:defRPr/>
            </a:pPr>
            <a:r>
              <a:rPr lang="en-US" b="1" dirty="0"/>
              <a:t>STEP INDEX fibers</a:t>
            </a:r>
            <a:endParaRPr lang="en-IN" b="1" dirty="0"/>
          </a:p>
        </p:txBody>
      </p:sp>
      <p:sp>
        <p:nvSpPr>
          <p:cNvPr id="16387" name="Content Placeholder 2">
            <a:extLst>
              <a:ext uri="{FF2B5EF4-FFF2-40B4-BE49-F238E27FC236}">
                <a16:creationId xmlns:a16="http://schemas.microsoft.com/office/drawing/2014/main" xmlns="" id="{9EA8540F-C37B-EE74-ACC7-4B8B58D2E80C}"/>
              </a:ext>
            </a:extLst>
          </p:cNvPr>
          <p:cNvSpPr>
            <a:spLocks noGrp="1"/>
          </p:cNvSpPr>
          <p:nvPr>
            <p:ph sz="quarter" idx="1"/>
          </p:nvPr>
        </p:nvSpPr>
        <p:spPr>
          <a:xfrm>
            <a:off x="457200" y="1066800"/>
            <a:ext cx="7950200" cy="5407025"/>
          </a:xfrm>
        </p:spPr>
        <p:txBody>
          <a:bodyPr/>
          <a:lstStyle/>
          <a:p>
            <a:pPr algn="just"/>
            <a:r>
              <a:rPr lang="en-US" altLang="en-US" sz="2800" b="1" dirty="0">
                <a:solidFill>
                  <a:srgbClr val="222222"/>
                </a:solidFill>
                <a:latin typeface="Verdana" panose="020B0604030504040204" pitchFamily="34" charset="0"/>
              </a:rPr>
              <a:t>In single mode step index fiber, there is no distortion. The Step index fiber has a lower bandwidth. The bandwidth is about 50 MHz km for multimode step index fiber whereas it is more than 100 MHz km in case of single mode step index fiber.</a:t>
            </a:r>
          </a:p>
          <a:p>
            <a:pPr algn="just"/>
            <a:r>
              <a:rPr lang="en-US" altLang="en-US" sz="2800" b="1" dirty="0">
                <a:solidFill>
                  <a:srgbClr val="222222"/>
                </a:solidFill>
                <a:latin typeface="Verdana" panose="020B0604030504040204" pitchFamily="34" charset="0"/>
              </a:rPr>
              <a:t>The refractive index profile in a step index fibers with radius r represented as,</a:t>
            </a:r>
          </a:p>
          <a:p>
            <a:pPr algn="just"/>
            <a:r>
              <a:rPr lang="en-IN" altLang="en-US" sz="2800" b="1" dirty="0">
                <a:solidFill>
                  <a:srgbClr val="FF0000"/>
                </a:solidFill>
              </a:rPr>
              <a:t>         n(r)=n1 if r&lt;a inside core</a:t>
            </a:r>
          </a:p>
          <a:p>
            <a:pPr algn="just"/>
            <a:r>
              <a:rPr lang="en-IN" altLang="en-US" sz="2800" b="1" dirty="0">
                <a:solidFill>
                  <a:srgbClr val="FF0000"/>
                </a:solidFill>
              </a:rPr>
              <a:t>                = n2 if r&gt;a in cladding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Content Placeholder 4">
            <a:extLst>
              <a:ext uri="{FF2B5EF4-FFF2-40B4-BE49-F238E27FC236}">
                <a16:creationId xmlns:a16="http://schemas.microsoft.com/office/drawing/2014/main" xmlns="" id="{A14A7BE6-00A6-6200-624D-6670DC69CB11}"/>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82600" y="354013"/>
            <a:ext cx="7670800" cy="5795962"/>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Content Placeholder 4">
            <a:extLst>
              <a:ext uri="{FF2B5EF4-FFF2-40B4-BE49-F238E27FC236}">
                <a16:creationId xmlns:a16="http://schemas.microsoft.com/office/drawing/2014/main" xmlns="" id="{32A866D7-75FC-0028-B5EB-E2395B265543}"/>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876300" y="381000"/>
            <a:ext cx="7335838" cy="5943600"/>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Content Placeholder 4">
            <a:extLst>
              <a:ext uri="{FF2B5EF4-FFF2-40B4-BE49-F238E27FC236}">
                <a16:creationId xmlns:a16="http://schemas.microsoft.com/office/drawing/2014/main" xmlns="" id="{6C65428A-B194-C6F3-5561-81EC5B628D45}"/>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20725" y="277813"/>
            <a:ext cx="7204075" cy="6151562"/>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Content Placeholder 4">
            <a:extLst>
              <a:ext uri="{FF2B5EF4-FFF2-40B4-BE49-F238E27FC236}">
                <a16:creationId xmlns:a16="http://schemas.microsoft.com/office/drawing/2014/main" xmlns="" id="{041C1027-9E50-B3B3-0DEB-C60C2837AEB6}"/>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50875" y="1066800"/>
            <a:ext cx="7121525" cy="5105400"/>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Content Placeholder 4">
            <a:extLst>
              <a:ext uri="{FF2B5EF4-FFF2-40B4-BE49-F238E27FC236}">
                <a16:creationId xmlns:a16="http://schemas.microsoft.com/office/drawing/2014/main" xmlns="" id="{678F0C67-A2D2-8256-BBCB-323628F2BEE8}"/>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23888" y="382588"/>
            <a:ext cx="7896225" cy="6092825"/>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Content Placeholder 4">
            <a:extLst>
              <a:ext uri="{FF2B5EF4-FFF2-40B4-BE49-F238E27FC236}">
                <a16:creationId xmlns:a16="http://schemas.microsoft.com/office/drawing/2014/main" xmlns="" id="{2B0DDECA-DB16-EA75-FD8F-1CB1541F9525}"/>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33400" y="338138"/>
            <a:ext cx="7869238" cy="5681662"/>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7542065-3605-7011-A360-51C0DC7261A8}"/>
              </a:ext>
            </a:extLst>
          </p:cNvPr>
          <p:cNvSpPr/>
          <p:nvPr/>
        </p:nvSpPr>
        <p:spPr>
          <a:xfrm>
            <a:off x="1136383" y="2967335"/>
            <a:ext cx="6871240" cy="1446550"/>
          </a:xfrm>
          <a:prstGeom prst="rect">
            <a:avLst/>
          </a:prstGeom>
          <a:noFill/>
        </p:spPr>
        <p:txBody>
          <a:bodyPr wrap="none">
            <a:spAutoFit/>
            <a:scene3d>
              <a:camera prst="isometricRightUp"/>
              <a:lightRig rig="soft" dir="t">
                <a:rot lat="0" lon="0" rev="15600000"/>
              </a:lightRig>
            </a:scene3d>
            <a:sp3d extrusionH="57150" prstMaterial="softEdge">
              <a:bevelT w="25400" h="38100"/>
            </a:sp3d>
          </a:bodyPr>
          <a:lstStyle/>
          <a:p>
            <a:pPr algn="ctr">
              <a:defRPr/>
            </a:pPr>
            <a:r>
              <a:rPr lang="en-US" sz="8800" b="1" dirty="0">
                <a:ln/>
                <a:solidFill>
                  <a:srgbClr val="0000CC"/>
                </a:solidFill>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BD24D3-4086-C901-8165-F16131F50E0B}"/>
              </a:ext>
            </a:extLst>
          </p:cNvPr>
          <p:cNvSpPr>
            <a:spLocks noGrp="1"/>
          </p:cNvSpPr>
          <p:nvPr>
            <p:ph type="title"/>
          </p:nvPr>
        </p:nvSpPr>
        <p:spPr>
          <a:xfrm>
            <a:off x="457200" y="274638"/>
            <a:ext cx="7467600" cy="868362"/>
          </a:xfrm>
        </p:spPr>
        <p:txBody>
          <a:bodyPr/>
          <a:lstStyle/>
          <a:p>
            <a:pPr>
              <a:defRPr/>
            </a:pPr>
            <a:r>
              <a:rPr lang="en-US" dirty="0"/>
              <a:t>Step index SMF</a:t>
            </a:r>
            <a:endParaRPr lang="en-IN" dirty="0"/>
          </a:p>
        </p:txBody>
      </p:sp>
      <p:pic>
        <p:nvPicPr>
          <p:cNvPr id="17412" name="Content Placeholder 4">
            <a:extLst>
              <a:ext uri="{FF2B5EF4-FFF2-40B4-BE49-F238E27FC236}">
                <a16:creationId xmlns:a16="http://schemas.microsoft.com/office/drawing/2014/main" xmlns="" id="{A026B602-BB83-6D0D-F401-43DECE394A5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838200" y="1855788"/>
            <a:ext cx="6767513" cy="4111625"/>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16EB6A-03C9-6F1A-FAF4-42068D77E03C}"/>
              </a:ext>
            </a:extLst>
          </p:cNvPr>
          <p:cNvSpPr>
            <a:spLocks noGrp="1"/>
          </p:cNvSpPr>
          <p:nvPr>
            <p:ph type="title"/>
          </p:nvPr>
        </p:nvSpPr>
        <p:spPr>
          <a:xfrm>
            <a:off x="457200" y="274638"/>
            <a:ext cx="7467600" cy="563562"/>
          </a:xfrm>
        </p:spPr>
        <p:txBody>
          <a:bodyPr/>
          <a:lstStyle/>
          <a:p>
            <a:pPr algn="ctr">
              <a:defRPr/>
            </a:pPr>
            <a:r>
              <a:rPr lang="en-US" sz="2400" b="1" dirty="0">
                <a:solidFill>
                  <a:srgbClr val="FF0000"/>
                </a:solidFill>
              </a:rPr>
              <a:t>CHARACTERISTICS OF step index SMF</a:t>
            </a:r>
            <a:endParaRPr lang="en-IN" sz="2400" b="1" dirty="0">
              <a:solidFill>
                <a:srgbClr val="FF0000"/>
              </a:solidFill>
            </a:endParaRPr>
          </a:p>
        </p:txBody>
      </p:sp>
      <p:sp>
        <p:nvSpPr>
          <p:cNvPr id="18435" name="Content Placeholder 2">
            <a:extLst>
              <a:ext uri="{FF2B5EF4-FFF2-40B4-BE49-F238E27FC236}">
                <a16:creationId xmlns:a16="http://schemas.microsoft.com/office/drawing/2014/main" xmlns="" id="{2F9F2976-6A5F-02ED-0791-EE65ADB84756}"/>
              </a:ext>
            </a:extLst>
          </p:cNvPr>
          <p:cNvSpPr>
            <a:spLocks noGrp="1"/>
          </p:cNvSpPr>
          <p:nvPr>
            <p:ph sz="quarter" idx="1"/>
          </p:nvPr>
        </p:nvSpPr>
        <p:spPr>
          <a:xfrm>
            <a:off x="371475" y="838200"/>
            <a:ext cx="8035925" cy="5745163"/>
          </a:xfrm>
        </p:spPr>
        <p:txBody>
          <a:bodyPr/>
          <a:lstStyle/>
          <a:p>
            <a:pPr>
              <a:buFont typeface="Century Schoolbook" panose="02040604050505020304" pitchFamily="18" charset="0"/>
              <a:buAutoNum type="arabicPeriod"/>
            </a:pPr>
            <a:r>
              <a:rPr lang="en-US" altLang="en-US" b="1">
                <a:solidFill>
                  <a:srgbClr val="0000CC"/>
                </a:solidFill>
                <a:latin typeface="Verdana" panose="020B0604030504040204" pitchFamily="34" charset="0"/>
              </a:rPr>
              <a:t>Step index fiber is a fiber in which the core is of a uniform refractive index and there is a sharp decrease in the index of refraction at the cladding.</a:t>
            </a:r>
          </a:p>
          <a:p>
            <a:pPr>
              <a:buFont typeface="Century Schoolbook" panose="02040604050505020304" pitchFamily="18" charset="0"/>
              <a:buAutoNum type="arabicPeriod"/>
            </a:pPr>
            <a:r>
              <a:rPr lang="en-US" altLang="en-US" b="1">
                <a:solidFill>
                  <a:srgbClr val="0000CC"/>
                </a:solidFill>
                <a:latin typeface="Verdana" panose="020B0604030504040204" pitchFamily="34" charset="0"/>
              </a:rPr>
              <a:t>Step index fiber is found in two types, that is mono mode fiber and multi mode fiber.</a:t>
            </a:r>
          </a:p>
          <a:p>
            <a:pPr>
              <a:buFont typeface="Century Schoolbook" panose="02040604050505020304" pitchFamily="18" charset="0"/>
              <a:buAutoNum type="arabicPeriod"/>
            </a:pPr>
            <a:r>
              <a:rPr lang="en-US" altLang="en-US" b="1">
                <a:solidFill>
                  <a:srgbClr val="0000CC"/>
                </a:solidFill>
                <a:latin typeface="Verdana" panose="020B0604030504040204" pitchFamily="34" charset="0"/>
              </a:rPr>
              <a:t>Index profiles are in the shape of step.</a:t>
            </a:r>
          </a:p>
          <a:p>
            <a:pPr>
              <a:buFont typeface="Century Schoolbook" panose="02040604050505020304" pitchFamily="18" charset="0"/>
              <a:buAutoNum type="arabicPeriod"/>
            </a:pPr>
            <a:r>
              <a:rPr lang="en-US" altLang="en-US" b="1">
                <a:solidFill>
                  <a:srgbClr val="0000CC"/>
                </a:solidFill>
                <a:latin typeface="Verdana" panose="020B0604030504040204" pitchFamily="34" charset="0"/>
              </a:rPr>
              <a:t>The light rays propagate in</a:t>
            </a:r>
            <a:r>
              <a:rPr lang="en-US" altLang="en-US" b="1">
                <a:solidFill>
                  <a:srgbClr val="FF0000"/>
                </a:solidFill>
                <a:latin typeface="Verdana" panose="020B0604030504040204" pitchFamily="34" charset="0"/>
              </a:rPr>
              <a:t> </a:t>
            </a:r>
            <a:r>
              <a:rPr lang="en-US" altLang="en-US" b="1" i="1">
                <a:solidFill>
                  <a:srgbClr val="FF0000"/>
                </a:solidFill>
                <a:latin typeface="Verdana" panose="020B0604030504040204" pitchFamily="34" charset="0"/>
              </a:rPr>
              <a:t>zig</a:t>
            </a:r>
            <a:r>
              <a:rPr lang="en-US" altLang="en-US" b="1">
                <a:solidFill>
                  <a:srgbClr val="FF0000"/>
                </a:solidFill>
                <a:latin typeface="Verdana" panose="020B0604030504040204" pitchFamily="34" charset="0"/>
              </a:rPr>
              <a:t>–</a:t>
            </a:r>
            <a:r>
              <a:rPr lang="en-US" altLang="en-US" b="1" i="1">
                <a:solidFill>
                  <a:srgbClr val="FF0000"/>
                </a:solidFill>
                <a:latin typeface="Verdana" panose="020B0604030504040204" pitchFamily="34" charset="0"/>
              </a:rPr>
              <a:t>zag</a:t>
            </a:r>
            <a:r>
              <a:rPr lang="en-US" altLang="en-US" b="1">
                <a:solidFill>
                  <a:srgbClr val="FF0000"/>
                </a:solidFill>
                <a:latin typeface="Verdana" panose="020B0604030504040204" pitchFamily="34" charset="0"/>
              </a:rPr>
              <a:t> manner </a:t>
            </a:r>
            <a:r>
              <a:rPr lang="en-US" altLang="en-US" b="1">
                <a:solidFill>
                  <a:srgbClr val="0000CC"/>
                </a:solidFill>
                <a:latin typeface="Verdana" panose="020B0604030504040204" pitchFamily="34" charset="0"/>
              </a:rPr>
              <a:t>inside the core. The rays travel in the fiber as </a:t>
            </a:r>
            <a:r>
              <a:rPr lang="en-US" altLang="en-US" b="1">
                <a:solidFill>
                  <a:srgbClr val="FF0000"/>
                </a:solidFill>
                <a:latin typeface="Verdana" panose="020B0604030504040204" pitchFamily="34" charset="0"/>
              </a:rPr>
              <a:t>meridional ray</a:t>
            </a:r>
            <a:r>
              <a:rPr lang="en-US" altLang="en-US" b="1">
                <a:solidFill>
                  <a:srgbClr val="0000CC"/>
                </a:solidFill>
                <a:latin typeface="Verdana" panose="020B0604030504040204" pitchFamily="34" charset="0"/>
              </a:rPr>
              <a:t>s and they cross the fiber axis for every reflection.</a:t>
            </a:r>
          </a:p>
          <a:p>
            <a:pPr>
              <a:buFont typeface="Century Schoolbook" panose="02040604050505020304" pitchFamily="18" charset="0"/>
              <a:buAutoNum type="arabicPeriod"/>
            </a:pPr>
            <a:r>
              <a:rPr lang="en-US" altLang="en-US" b="1">
                <a:solidFill>
                  <a:srgbClr val="0000CC"/>
                </a:solidFill>
                <a:latin typeface="Verdana" panose="020B0604030504040204" pitchFamily="34" charset="0"/>
              </a:rPr>
              <a:t>Signal distortion is more in case of high-angle rays in multimode step index fiber. In single mode step index fiber, there is no distortion.</a:t>
            </a:r>
          </a:p>
          <a:p>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18A6F8-B306-3209-6F7D-3AECDDA931B9}"/>
              </a:ext>
            </a:extLst>
          </p:cNvPr>
          <p:cNvSpPr>
            <a:spLocks noGrp="1"/>
          </p:cNvSpPr>
          <p:nvPr>
            <p:ph type="title"/>
          </p:nvPr>
        </p:nvSpPr>
        <p:spPr>
          <a:xfrm>
            <a:off x="457200" y="274638"/>
            <a:ext cx="7467600" cy="563562"/>
          </a:xfrm>
        </p:spPr>
        <p:txBody>
          <a:bodyPr/>
          <a:lstStyle/>
          <a:p>
            <a:pPr algn="ctr">
              <a:defRPr/>
            </a:pPr>
            <a:r>
              <a:rPr lang="en-US" sz="2400" b="1" dirty="0">
                <a:solidFill>
                  <a:srgbClr val="FF0000"/>
                </a:solidFill>
              </a:rPr>
              <a:t>CHARACTERISTICS OF step index SMF</a:t>
            </a:r>
            <a:endParaRPr lang="en-IN" sz="2400" b="1" dirty="0">
              <a:solidFill>
                <a:srgbClr val="FF0000"/>
              </a:solidFill>
            </a:endParaRPr>
          </a:p>
        </p:txBody>
      </p:sp>
      <p:sp>
        <p:nvSpPr>
          <p:cNvPr id="19459" name="Content Placeholder 2">
            <a:extLst>
              <a:ext uri="{FF2B5EF4-FFF2-40B4-BE49-F238E27FC236}">
                <a16:creationId xmlns:a16="http://schemas.microsoft.com/office/drawing/2014/main" xmlns="" id="{F0AA9D75-D667-2952-1A0F-21E047F16DE9}"/>
              </a:ext>
            </a:extLst>
          </p:cNvPr>
          <p:cNvSpPr>
            <a:spLocks noGrp="1"/>
          </p:cNvSpPr>
          <p:nvPr>
            <p:ph sz="quarter" idx="1"/>
          </p:nvPr>
        </p:nvSpPr>
        <p:spPr>
          <a:xfrm>
            <a:off x="457200" y="944563"/>
            <a:ext cx="7950200" cy="5638800"/>
          </a:xfrm>
        </p:spPr>
        <p:txBody>
          <a:bodyPr/>
          <a:lstStyle/>
          <a:p>
            <a:pPr>
              <a:buFont typeface="Century Schoolbook" panose="02040604050505020304" pitchFamily="18" charset="0"/>
              <a:buAutoNum type="arabicPeriod"/>
            </a:pPr>
            <a:r>
              <a:rPr lang="en-US" altLang="en-US" sz="2000" b="1">
                <a:solidFill>
                  <a:srgbClr val="0000CC"/>
                </a:solidFill>
                <a:latin typeface="Verdana" panose="020B0604030504040204" pitchFamily="34" charset="0"/>
              </a:rPr>
              <a:t>The fiber has lower bandwidth. The bandwidth is about 50 MHz km for multimode step index fiber whereas it is more than 100 MHz km in case of single mode step index fiber.</a:t>
            </a:r>
          </a:p>
          <a:p>
            <a:pPr>
              <a:buFont typeface="Century Schoolbook" panose="02040604050505020304" pitchFamily="18" charset="0"/>
              <a:buAutoNum type="arabicPeriod"/>
            </a:pPr>
            <a:r>
              <a:rPr lang="en-US" altLang="en-US" sz="2000" b="1">
                <a:solidFill>
                  <a:srgbClr val="0000CC"/>
                </a:solidFill>
                <a:latin typeface="Verdana" panose="020B0604030504040204" pitchFamily="34" charset="0"/>
              </a:rPr>
              <a:t>The diameter of the core is between 50-200µm in the case of multimode fiber and 10µm in the case of single mode fiber.</a:t>
            </a:r>
          </a:p>
          <a:p>
            <a:pPr>
              <a:buFont typeface="Century Schoolbook" panose="02040604050505020304" pitchFamily="18" charset="0"/>
              <a:buAutoNum type="arabicPeriod"/>
            </a:pPr>
            <a:r>
              <a:rPr lang="en-US" altLang="en-US" sz="2000" b="1">
                <a:solidFill>
                  <a:srgbClr val="0000CC"/>
                </a:solidFill>
                <a:latin typeface="Verdana" panose="020B0604030504040204" pitchFamily="34" charset="0"/>
              </a:rPr>
              <a:t>Used for short distance communication.</a:t>
            </a:r>
          </a:p>
          <a:p>
            <a:pPr>
              <a:buFont typeface="Century Schoolbook" panose="02040604050505020304" pitchFamily="18" charset="0"/>
              <a:buAutoNum type="arabicPeriod"/>
            </a:pPr>
            <a:r>
              <a:rPr lang="en-US" altLang="en-US" sz="2000" b="1">
                <a:solidFill>
                  <a:srgbClr val="0000CC"/>
                </a:solidFill>
                <a:latin typeface="Verdana" panose="020B0604030504040204" pitchFamily="34" charset="0"/>
              </a:rPr>
              <a:t>Attenuation of light rays is more in multimode step index fibers but for single mode step index fibers, it is very less.</a:t>
            </a:r>
          </a:p>
          <a:p>
            <a:pPr>
              <a:buFont typeface="Century Schoolbook" panose="02040604050505020304" pitchFamily="18" charset="0"/>
              <a:buAutoNum type="arabicPeriod"/>
            </a:pPr>
            <a:r>
              <a:rPr lang="en-US" altLang="en-US" sz="2000" b="1">
                <a:solidFill>
                  <a:srgbClr val="0000CC"/>
                </a:solidFill>
                <a:latin typeface="Verdana" panose="020B0604030504040204" pitchFamily="34" charset="0"/>
              </a:rPr>
              <a:t>Less expensive.</a:t>
            </a:r>
          </a:p>
          <a:p>
            <a:pPr>
              <a:buFont typeface="Century Schoolbook" panose="02040604050505020304" pitchFamily="18" charset="0"/>
              <a:buAutoNum type="arabicPeriod"/>
            </a:pPr>
            <a:r>
              <a:rPr lang="en-US" altLang="en-US" sz="2000" b="1">
                <a:solidFill>
                  <a:srgbClr val="0000CC"/>
                </a:solidFill>
                <a:latin typeface="Verdana" panose="020B0604030504040204" pitchFamily="34" charset="0"/>
              </a:rPr>
              <a:t>NA  of multimode step index fiber is more whereas in single mode step index fibers, it is very less.</a:t>
            </a:r>
          </a:p>
          <a:p>
            <a:pPr>
              <a:buFont typeface="Century Schoolbook" panose="02040604050505020304" pitchFamily="18" charset="0"/>
              <a:buAutoNum type="arabicPeriod"/>
            </a:pPr>
            <a:r>
              <a:rPr lang="en-US" altLang="en-US" sz="2000" b="1">
                <a:solidFill>
                  <a:srgbClr val="0000CC"/>
                </a:solidFill>
                <a:latin typeface="Verdana" panose="020B0604030504040204" pitchFamily="34" charset="0"/>
              </a:rPr>
              <a:t>Pulse broadening and inter modal dispersion is present.</a:t>
            </a:r>
          </a:p>
          <a:p>
            <a:endParaRPr lang="en-IN" alt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Oriel</Template>
  <TotalTime>4849</TotalTime>
  <Words>3254</Words>
  <Application>Microsoft Office PowerPoint</Application>
  <PresentationFormat>On-screen Show (4:3)</PresentationFormat>
  <Paragraphs>232</Paragraphs>
  <Slides>66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Arimo</vt:lpstr>
      <vt:lpstr>Calibri</vt:lpstr>
      <vt:lpstr>Century Schoolbook</vt:lpstr>
      <vt:lpstr>Open Sans</vt:lpstr>
      <vt:lpstr>Roboto</vt:lpstr>
      <vt:lpstr>Times New Roman</vt:lpstr>
      <vt:lpstr>Verdana</vt:lpstr>
      <vt:lpstr>Wingdings</vt:lpstr>
      <vt:lpstr>Wingdings 2</vt:lpstr>
      <vt:lpstr>Oriel</vt:lpstr>
      <vt:lpstr>UNIT-II FIBER OPTICS </vt:lpstr>
      <vt:lpstr>Unit-II: Fiber optics</vt:lpstr>
      <vt:lpstr>BASED on refractive index profile combining with modes of fiber</vt:lpstr>
      <vt:lpstr>PowerPoint Presentation</vt:lpstr>
      <vt:lpstr>STEP INDEX fibers</vt:lpstr>
      <vt:lpstr>STEP INDEX fibers</vt:lpstr>
      <vt:lpstr>Step index SMF</vt:lpstr>
      <vt:lpstr>CHARACTERISTICS OF step index SMF</vt:lpstr>
      <vt:lpstr>CHARACTERISTICS OF step index SMF</vt:lpstr>
      <vt:lpstr>Transmission of light signal in step index fibers</vt:lpstr>
      <vt:lpstr>Transmission of light signal in step index fibers</vt:lpstr>
      <vt:lpstr>Graded index fiber or GRIN fiber</vt:lpstr>
      <vt:lpstr>GRIN Fiber</vt:lpstr>
      <vt:lpstr>PowerPoint Presentation</vt:lpstr>
      <vt:lpstr>Transmission of light signal in GRIN fiber</vt:lpstr>
      <vt:lpstr>PowerPoint Presentation</vt:lpstr>
      <vt:lpstr>Characteristics of GRIN fiber</vt:lpstr>
      <vt:lpstr>Characteristics of GRIN fiber</vt:lpstr>
      <vt:lpstr>Difference between STEP INDEX &amp; GRIN FIBER</vt:lpstr>
      <vt:lpstr>Difference between STEP INDEX &amp; GRIN FIBER</vt:lpstr>
      <vt:lpstr>losses in Optical fiber</vt:lpstr>
      <vt:lpstr>PowerPoint Presentation</vt:lpstr>
      <vt:lpstr>ATTENUATION IN OPTICAL FIBER</vt:lpstr>
      <vt:lpstr>PowerPoint Presentation</vt:lpstr>
      <vt:lpstr>Types of Attenuation</vt:lpstr>
      <vt:lpstr>Intrinsic attenuation-Absorption loss</vt:lpstr>
      <vt:lpstr>Absorption and scattering losses in optical fiber</vt:lpstr>
      <vt:lpstr>Intrinsic attenuation-scattering loss</vt:lpstr>
      <vt:lpstr>Extrinsic attenuation or bending losses in optical fiber</vt:lpstr>
      <vt:lpstr>PowerPoint Presentation</vt:lpstr>
      <vt:lpstr>PowerPoint Presentation</vt:lpstr>
      <vt:lpstr>Applications of fiber</vt:lpstr>
      <vt:lpstr>Communication systems</vt:lpstr>
      <vt:lpstr>Optical fiber communication system (OFCS)</vt:lpstr>
      <vt:lpstr>Encoder &amp; decoder An encoder is a circuit that changes a set of signals into a code A decoder is a circuit that changes a code into a set of signals</vt:lpstr>
      <vt:lpstr>Parts of OFCS</vt:lpstr>
      <vt:lpstr>Parts of OFCS</vt:lpstr>
      <vt:lpstr>Medical Endoscope</vt:lpstr>
      <vt:lpstr>Construction</vt:lpstr>
      <vt:lpstr>Construction of Medical Endoscope</vt:lpstr>
      <vt:lpstr>Working of Medical Endoscope</vt:lpstr>
      <vt:lpstr>Working of Medical Endoscope</vt:lpstr>
      <vt:lpstr>sensors</vt:lpstr>
      <vt:lpstr>Applications of OF: Level Sensors</vt:lpstr>
      <vt:lpstr>Classification of sensors</vt:lpstr>
      <vt:lpstr>Temperature Sensor</vt:lpstr>
      <vt:lpstr>Construction-Temperature Sensor</vt:lpstr>
      <vt:lpstr>Construction-Temperature Sensor</vt:lpstr>
      <vt:lpstr>PowerPoint Presentation</vt:lpstr>
      <vt:lpstr>PowerPoint Presentation</vt:lpstr>
      <vt:lpstr>Liquid Level Sensor</vt:lpstr>
      <vt:lpstr>PowerPoint Presentation</vt:lpstr>
      <vt:lpstr>Liquid Level Sensor</vt:lpstr>
      <vt:lpstr>Liquid Level Sensor</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SYLLABUS INTRODUCTION</dc:title>
  <dc:creator>ADMIN</dc:creator>
  <cp:lastModifiedBy>Admin</cp:lastModifiedBy>
  <cp:revision>525</cp:revision>
  <dcterms:created xsi:type="dcterms:W3CDTF">2020-10-29T05:38:15Z</dcterms:created>
  <dcterms:modified xsi:type="dcterms:W3CDTF">2022-11-11T08:36:15Z</dcterms:modified>
</cp:coreProperties>
</file>